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1" r:id="rId1"/>
    <p:sldMasterId id="2147483720" r:id="rId2"/>
    <p:sldMasterId id="2147483730" r:id="rId3"/>
    <p:sldMasterId id="2147483773" r:id="rId4"/>
    <p:sldMasterId id="2147483788" r:id="rId5"/>
    <p:sldMasterId id="2147483800" r:id="rId6"/>
    <p:sldMasterId id="2147483812" r:id="rId7"/>
    <p:sldMasterId id="2147483825" r:id="rId8"/>
  </p:sldMasterIdLst>
  <p:notesMasterIdLst>
    <p:notesMasterId r:id="rId11"/>
  </p:notesMasterIdLst>
  <p:sldIdLst>
    <p:sldId id="326" r:id="rId9"/>
    <p:sldId id="327" r:id="rId10"/>
  </p:sldIdLst>
  <p:sldSz cx="12192000" cy="6858000"/>
  <p:notesSz cx="6797675" cy="9926638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селев Артемий Вячеславович" initials="КАВ" lastIdx="3" clrIdx="0">
    <p:extLst>
      <p:ext uri="{19B8F6BF-5375-455C-9EA6-DF929625EA0E}">
        <p15:presenceInfo xmlns:p15="http://schemas.microsoft.com/office/powerpoint/2012/main" userId="Киселев Артемий Вячеслав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0"/>
    <a:srgbClr val="DDFFFD"/>
    <a:srgbClr val="51626F"/>
    <a:srgbClr val="808080"/>
    <a:srgbClr val="6D6F64"/>
    <a:srgbClr val="002F5F"/>
    <a:srgbClr val="F79BA6"/>
    <a:srgbClr val="CC6600"/>
    <a:srgbClr val="4C6C9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8246D-4199-4EA5-B496-AC4DE941FA7B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2D7D-7027-4041-B9B4-465B66E57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2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0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245078"/>
            <a:ext cx="3264363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7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0" t="12640" r="24692" b="13358"/>
          <a:stretch/>
        </p:blipFill>
        <p:spPr>
          <a:xfrm>
            <a:off x="431371" y="252000"/>
            <a:ext cx="5664629" cy="6273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252000"/>
            <a:ext cx="3264363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19936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2584C-6866-48D0-A87A-36F6604A4B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5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252000"/>
            <a:ext cx="3264363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9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1.0</a:t>
            </a:r>
            <a:br>
              <a:rPr lang="ru-RU" dirty="0"/>
            </a:br>
            <a:r>
              <a:rPr lang="ru-RU" dirty="0"/>
              <a:t>Заголовок (</a:t>
            </a:r>
            <a:r>
              <a:rPr lang="ru-RU" dirty="0" err="1"/>
              <a:t>обычн+жирн</a:t>
            </a:r>
            <a:r>
              <a:rPr lang="ru-RU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000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80000" y="6264001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9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3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946872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000" b="0" i="0" baseline="0" dirty="0">
              <a:latin typeface="Tahoma" panose="020B0604030504040204" pitchFamily="34" charset="0"/>
              <a:ea typeface="Verdan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464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20 ПТ ОБЫЧНЫЙ, ОКОНЧАНИЕ − ПОЛУЖИРНЫЙ!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80000" y="6264001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209" descr="ÐÐ°ÑÑÐ¸Ð½ÐºÐ¸ Ð¿Ð¾ Ð·Ð°Ð¿ÑÐ¾ÑÑ Ð¼Ð¾ÑÐºÐ¾Ð²ÑÐºÐ°Ñ Ð±Ð¸ÑÐ¶Ð° Ð»Ð¾Ð³Ð¾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1" y="6192125"/>
            <a:ext cx="16619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000" y="332656"/>
            <a:ext cx="9888000" cy="6207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535998" y="1097424"/>
            <a:ext cx="9936599" cy="43940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983567" y="6191251"/>
            <a:ext cx="7103533" cy="360363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184467" y="6191251"/>
            <a:ext cx="480484" cy="360363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1A71032-9433-4A1A-82BA-F3256F65274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9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3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983567" y="6191251"/>
            <a:ext cx="7103533" cy="360363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184467" y="6191251"/>
            <a:ext cx="480484" cy="360363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0B6784F-25A9-42E3-9433-F3467AC5D5C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6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4" y="269875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23433" y="1197152"/>
            <a:ext cx="10729217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6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36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5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320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80000" y="6264005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0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26471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9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76" y="254312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8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771694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000" b="0" i="0" baseline="0" dirty="0">
              <a:latin typeface="Tahoma" panose="020B0604030504040204" pitchFamily="34" charset="0"/>
              <a:ea typeface="Verdan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416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4000" y="6264001"/>
            <a:ext cx="576064" cy="365125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967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01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245078"/>
            <a:ext cx="3264363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6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9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76" y="254312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75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1.0</a:t>
            </a:r>
            <a:br>
              <a:rPr lang="en-US" dirty="0"/>
            </a:br>
            <a:r>
              <a:rPr lang="en-US" dirty="0" err="1"/>
              <a:t>Devider</a:t>
            </a:r>
            <a:r>
              <a:rPr lang="en-US" dirty="0"/>
              <a:t> title (</a:t>
            </a:r>
            <a:r>
              <a:rPr lang="en-US" dirty="0" err="1"/>
              <a:t>light+bold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2476" y="6265888"/>
            <a:ext cx="576064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04" y="6084125"/>
            <a:ext cx="21187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80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Bullet point one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  <a:p>
            <a:pPr lvl="0"/>
            <a:r>
              <a:rPr lang="en-US" dirty="0"/>
              <a:t>Bullet point two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677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656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2476" y="6265888"/>
            <a:ext cx="576064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34248"/>
            <a:ext cx="1908000" cy="4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6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80484" y="539751"/>
            <a:ext cx="9599083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4800" dirty="0">
                <a:solidFill>
                  <a:srgbClr val="000000"/>
                </a:solidFill>
                <a:latin typeface="Verdana" pitchFamily="34" charset="0"/>
              </a:rPr>
              <a:t>THANK</a:t>
            </a:r>
            <a:endParaRPr lang="ru-RU" sz="4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YOU</a:t>
            </a:r>
            <a:endParaRPr lang="ru-RU" sz="4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2" y="5688013"/>
            <a:ext cx="30268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73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69876"/>
            <a:ext cx="9888000" cy="6388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18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336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6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5" y="269878"/>
            <a:ext cx="863600" cy="63182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4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5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74055D07-2D92-414F-A42D-AA53D2D4FC9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23434" y="1197152"/>
            <a:ext cx="10729217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967" y="6191253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8" name="Picture 209" descr="ÐÐ°ÑÑÐ¸Ð½ÐºÐ¸ Ð¿Ð¾ Ð·Ð°Ð¿ÑÐ¾ÑÑ Ð¼Ð¾ÑÐºÐ¾Ð²ÑÐºÐ°Ñ Ð±Ð¸ÑÐ¶Ð° Ð»Ð¾Ð³Ð¾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252000"/>
            <a:ext cx="2254250" cy="5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55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5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74055D07-2D92-414F-A42D-AA53D2D4FC9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23434" y="1197152"/>
            <a:ext cx="10729217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967" y="6191253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70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5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74055D07-2D92-414F-A42D-AA53D2D4FC9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23434" y="1197152"/>
            <a:ext cx="10729217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967" y="6191253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53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5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74055D07-2D92-414F-A42D-AA53D2D4FC9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23434" y="1197152"/>
            <a:ext cx="10729217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967" y="6191253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14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ea typeface="Verdan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5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74055D07-2D92-414F-A42D-AA53D2D4FC92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23434" y="1197152"/>
            <a:ext cx="10729217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967" y="6191253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39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8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white"/>
              </a:solidFill>
              <a:ea typeface="Verdan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320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20 ПТ ОБЫЧНЫЙ, ПОЛУЖИРНЫЙ</a:t>
            </a: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5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80001" y="6264001"/>
            <a:ext cx="578687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63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3" y="269875"/>
            <a:ext cx="9888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78BBBA4D-B838-4F46-A4ED-169A2CCBC4E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sym typeface="Tahoma"/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2" y="6178550"/>
            <a:ext cx="1718592" cy="40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339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8" name="Picture 209" descr="ÐÐ°ÑÑÐ¸Ð½ÐºÐ¸ Ð¿Ð¾ Ð·Ð°Ð¿ÑÐ¾ÑÑ Ð¼Ð¾ÑÐºÐ¾Ð²ÑÐºÐ°Ñ Ð±Ð¸ÑÐ¶Ð° Ð»Ð¾Ð³Ð¾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252000"/>
            <a:ext cx="2254250" cy="5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0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1.0</a:t>
            </a:r>
            <a:br>
              <a:rPr lang="ru-RU" dirty="0"/>
            </a:br>
            <a:r>
              <a:rPr lang="ru-RU" dirty="0"/>
              <a:t>Заголовок (</a:t>
            </a:r>
            <a:r>
              <a:rPr lang="ru-RU" dirty="0" err="1"/>
              <a:t>обычн+жирн</a:t>
            </a:r>
            <a:r>
              <a:rPr lang="ru-RU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373" y="6158738"/>
            <a:ext cx="1800000" cy="4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03825" y="6219551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37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27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000" b="0" i="0" baseline="0" dirty="0">
              <a:latin typeface="Tahoma" panose="020B0604030504040204" pitchFamily="34" charset="0"/>
              <a:ea typeface="Verdan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464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20 ПТ ОБЫЧНЫЙ, ОКОНЧАНИЕ − ПОЛУЖИРНЫЙ!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80000" y="6264001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6123" y="6158738"/>
            <a:ext cx="1800000" cy="4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63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1.0</a:t>
            </a:r>
            <a:br>
              <a:rPr lang="en-US" dirty="0"/>
            </a:br>
            <a:r>
              <a:rPr lang="en-US" dirty="0" err="1"/>
              <a:t>Devider</a:t>
            </a:r>
            <a:r>
              <a:rPr lang="en-US" dirty="0"/>
              <a:t> title (</a:t>
            </a:r>
            <a:r>
              <a:rPr lang="en-US" dirty="0" err="1"/>
              <a:t>light+bold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033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2476" y="6265888"/>
            <a:ext cx="576064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8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000" y="332656"/>
            <a:ext cx="9888000" cy="6207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1535998" y="1097424"/>
            <a:ext cx="9936599" cy="43940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  <a:p>
            <a:pPr lvl="0"/>
            <a:r>
              <a:rPr lang="ru-RU" dirty="0"/>
              <a:t> 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983567" y="6191251"/>
            <a:ext cx="7103533" cy="360363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184467" y="6191251"/>
            <a:ext cx="480484" cy="360363"/>
          </a:xfrm>
        </p:spPr>
        <p:txBody>
          <a:bodyPr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1A71032-9433-4A1A-82BA-F3256F65274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4" y="269875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23433" y="1197152"/>
            <a:ext cx="10729217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Simple text goes here in Tahoma regular Sentence Case 16 </a:t>
            </a:r>
            <a:r>
              <a:rPr lang="en-US" dirty="0" err="1"/>
              <a:t>pt</a:t>
            </a:r>
            <a:r>
              <a:rPr lang="en-US" dirty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31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36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5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320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80000" y="6264005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1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Слайд think-cell" r:id="rId5" imgW="324" imgH="324" progId="TCLayout.ActiveDocument.1">
                  <p:embed/>
                </p:oleObj>
              </mc:Choice>
              <mc:Fallback>
                <p:oleObj name="Слайд think-cell" r:id="rId5" imgW="324" imgH="32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000" b="0" i="0" baseline="0" dirty="0">
              <a:latin typeface="Tahoma" panose="020B0604030504040204" pitchFamily="34" charset="0"/>
              <a:ea typeface="Verdan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464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20 ПТ ОБЫЧНЫЙ, ОКОНЧАНИЕ − ПОЛУЖИРНЫЙ!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80000" y="6264001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C23F-6AF8-4C19-B898-40974662B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14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836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6320" y="6284942"/>
            <a:ext cx="2844800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55"/>
            <a:ext cx="22182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027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84000" y="6192000"/>
            <a:ext cx="7104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9834" y="269875"/>
            <a:ext cx="115928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663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69876"/>
            <a:ext cx="9888000" cy="6388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18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9528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69876"/>
            <a:ext cx="9888000" cy="6388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18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503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Bullet point one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  <a:p>
            <a:pPr lvl="0"/>
            <a:r>
              <a:rPr lang="en-US" dirty="0"/>
              <a:t>Bullet point two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9742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86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42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5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" y="159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270000"/>
            <a:ext cx="576064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70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12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0" y="269879"/>
            <a:ext cx="576064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70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25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840" y="269886"/>
            <a:ext cx="11472333" cy="6183461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536707" y="828675"/>
            <a:ext cx="5418667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>
                <a:solidFill>
                  <a:prstClr val="white"/>
                </a:solidFill>
                <a:latin typeface="Tahoma"/>
              </a:rPr>
              <a:t>СОДЕРЖАНИЕ</a:t>
            </a:r>
            <a:endParaRPr lang="ru-RU" sz="2600" b="1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2134800"/>
            <a:ext cx="9024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24D8-E4B2-4879-9E59-0A10E3F7F3E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13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1.0</a:t>
            </a:r>
            <a:br>
              <a:rPr lang="ru-RU" dirty="0"/>
            </a:br>
            <a:r>
              <a:rPr lang="ru-RU" dirty="0"/>
              <a:t>Заголовок (</a:t>
            </a:r>
            <a:r>
              <a:rPr lang="ru-RU" dirty="0" err="1"/>
              <a:t>обычн+жирн</a:t>
            </a:r>
            <a:r>
              <a:rPr lang="ru-RU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33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A35824D8-E4B2-4879-9E59-0A10E3F7F3E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7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40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A35824D8-E4B2-4879-9E59-0A10E3F7F3E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59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40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A35824D8-E4B2-4879-9E59-0A10E3F7F3E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78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00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8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45236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656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2476" y="6265888"/>
            <a:ext cx="576064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084125"/>
            <a:ext cx="21187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02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90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027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5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" y="159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270000"/>
            <a:ext cx="576064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70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25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335360" y="269879"/>
            <a:ext cx="576064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70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16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840" y="269886"/>
            <a:ext cx="11472333" cy="6183461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536707" y="828675"/>
            <a:ext cx="5418667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solidFill>
                  <a:prstClr val="white"/>
                </a:solidFill>
                <a:latin typeface="Tahoma"/>
                <a:ea typeface="ＭＳ Ｐゴシック"/>
              </a:rPr>
              <a:t>СОДЕРЖАНИЕ</a:t>
            </a:r>
            <a:endParaRPr lang="ru-RU" sz="2400" b="1" dirty="0">
              <a:solidFill>
                <a:prstClr val="white"/>
              </a:solidFill>
              <a:latin typeface="Tahoma"/>
              <a:ea typeface="ＭＳ Ｐゴシック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2134800"/>
            <a:ext cx="9024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61196" indent="-161196" defTabSz="1824450">
              <a:spcBef>
                <a:spcPts val="1662"/>
              </a:spcBef>
              <a:buFont typeface="Wingdings" pitchFamily="2" charset="2"/>
              <a:buChar char="§"/>
              <a:defRPr sz="1477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824450">
              <a:defRPr sz="1477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7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769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1.0</a:t>
            </a:r>
            <a:br>
              <a:rPr lang="ru-RU" dirty="0"/>
            </a:br>
            <a:r>
              <a:rPr lang="ru-RU" dirty="0"/>
              <a:t>Заголовок (</a:t>
            </a:r>
            <a:r>
              <a:rPr lang="ru-RU" dirty="0" err="1"/>
              <a:t>обычн+жирн</a:t>
            </a:r>
            <a:r>
              <a:rPr lang="ru-RU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33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14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40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61196" indent="-161196" defTabSz="1824450">
              <a:spcBef>
                <a:spcPts val="1662"/>
              </a:spcBef>
              <a:buFont typeface="Wingdings" pitchFamily="2" charset="2"/>
              <a:buChar char="§"/>
              <a:defRPr sz="1108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824450">
              <a:defRPr sz="1108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3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4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40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3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1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245078"/>
            <a:ext cx="3264363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69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4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9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76" y="254312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8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80484" y="539751"/>
            <a:ext cx="9599083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4800" dirty="0">
                <a:solidFill>
                  <a:srgbClr val="000000"/>
                </a:solidFill>
                <a:latin typeface="Verdana" pitchFamily="34" charset="0"/>
              </a:rPr>
              <a:t>THANK</a:t>
            </a:r>
            <a:endParaRPr lang="ru-RU" sz="4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YOU</a:t>
            </a:r>
            <a:endParaRPr lang="ru-RU" sz="4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2" y="5688013"/>
            <a:ext cx="30268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637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8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8" name="Picture 209" descr="ÐÐ°ÑÑÐ¸Ð½ÐºÐ¸ Ð¿Ð¾ Ð·Ð°Ð¿ÑÐ¾ÑÑ Ð¼Ð¾ÑÐºÐ¾Ð²ÑÐºÐ°Ñ Ð±Ð¸ÑÐ¶Ð° Ð»Ð¾Ð³Ð¾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252000"/>
            <a:ext cx="2254250" cy="5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73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1.0</a:t>
            </a:r>
            <a:br>
              <a:rPr lang="en-US" dirty="0"/>
            </a:br>
            <a:r>
              <a:rPr lang="en-US" dirty="0" err="1"/>
              <a:t>Devider</a:t>
            </a:r>
            <a:r>
              <a:rPr lang="en-US" dirty="0"/>
              <a:t> title (</a:t>
            </a:r>
            <a:r>
              <a:rPr lang="en-US" dirty="0" err="1"/>
              <a:t>light+bold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033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2476" y="6265888"/>
            <a:ext cx="576064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10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Bullet point one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  <a:p>
            <a:pPr lvl="0"/>
            <a:r>
              <a:rPr lang="en-US" dirty="0"/>
              <a:t>Bullet point two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702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10656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2476" y="6265888"/>
            <a:ext cx="576064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084125"/>
            <a:ext cx="21187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34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80484" y="539751"/>
            <a:ext cx="9599083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4800" dirty="0">
                <a:solidFill>
                  <a:srgbClr val="000000"/>
                </a:solidFill>
                <a:latin typeface="Verdana" pitchFamily="34" charset="0"/>
              </a:rPr>
              <a:t>THANK</a:t>
            </a:r>
            <a:endParaRPr lang="ru-RU" sz="4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YOU</a:t>
            </a:r>
            <a:endParaRPr lang="ru-RU" sz="4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2" y="5688013"/>
            <a:ext cx="30268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03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69876"/>
            <a:ext cx="9888000" cy="6388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18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883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6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5" y="269878"/>
            <a:ext cx="863600" cy="63182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4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0" t="12640" r="24692" b="13358"/>
          <a:stretch/>
        </p:blipFill>
        <p:spPr>
          <a:xfrm>
            <a:off x="431371" y="252000"/>
            <a:ext cx="5664629" cy="6273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0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7" y="252000"/>
            <a:ext cx="3264363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63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19936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2584C-6866-48D0-A87A-36F6604A4B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166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3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69876"/>
            <a:ext cx="9888000" cy="6388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18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1"/>
            <a:ext cx="2218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4730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18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335360" y="252000"/>
            <a:ext cx="576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54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3999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5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" y="159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270000"/>
            <a:ext cx="576064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70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40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335360" y="269879"/>
            <a:ext cx="576064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36000" y="4291200"/>
            <a:ext cx="5424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015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336003" y="5083200"/>
            <a:ext cx="5568619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1" y="270011"/>
            <a:ext cx="32639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88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840" y="269886"/>
            <a:ext cx="11472333" cy="6183461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536707" y="828675"/>
            <a:ext cx="5418667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solidFill>
                  <a:prstClr val="white"/>
                </a:solidFill>
                <a:latin typeface="Tahoma"/>
                <a:ea typeface="ＭＳ Ｐゴシック"/>
              </a:rPr>
              <a:t>СОДЕРЖАНИЕ</a:t>
            </a:r>
            <a:endParaRPr lang="ru-RU" sz="2400" b="1" dirty="0">
              <a:solidFill>
                <a:prstClr val="white"/>
              </a:solidFill>
              <a:latin typeface="Tahoma"/>
              <a:ea typeface="ＭＳ Ｐゴシック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2134800"/>
            <a:ext cx="9024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61196" indent="-161196" defTabSz="1824450">
              <a:spcBef>
                <a:spcPts val="1662"/>
              </a:spcBef>
              <a:buFont typeface="Wingdings" pitchFamily="2" charset="2"/>
              <a:buChar char="§"/>
              <a:defRPr sz="1477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824450">
              <a:defRPr sz="1477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0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40000" y="612000"/>
            <a:ext cx="72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769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1.0</a:t>
            </a:r>
            <a:br>
              <a:rPr lang="ru-RU" dirty="0"/>
            </a:br>
            <a:r>
              <a:rPr lang="ru-RU" dirty="0"/>
              <a:t>Заголовок (</a:t>
            </a:r>
            <a:r>
              <a:rPr lang="ru-RU" dirty="0" err="1"/>
              <a:t>обычн+жирн</a:t>
            </a:r>
            <a:r>
              <a:rPr lang="ru-RU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33" y="269875"/>
            <a:ext cx="288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33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939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40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6000" y="1196752"/>
            <a:ext cx="9888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61196" indent="-161196" defTabSz="1824450">
              <a:spcBef>
                <a:spcPts val="1662"/>
              </a:spcBef>
              <a:buFont typeface="Wingdings" pitchFamily="2" charset="2"/>
              <a:buChar char="§"/>
              <a:defRPr sz="1108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824450">
              <a:defRPr sz="1108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77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3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3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9840" y="269875"/>
            <a:ext cx="8636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88000"/>
            <a:ext cx="9888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03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7" y="6191261"/>
            <a:ext cx="22203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76931" y="6209891"/>
            <a:ext cx="578687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168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6000" y="269878"/>
            <a:ext cx="9888000" cy="6388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35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18</a:t>
            </a:r>
            <a:r>
              <a:rPr lang="ru-RU" dirty="0"/>
              <a:t> ПТ ОБЫЧНЫЙ, ОКОНЧАНИЕ − ПОЛУЖИРНЫЙ!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35A6C281-7675-4785-AAD3-79625C3E2A42}"/>
              </a:ext>
            </a:extLst>
          </p:cNvPr>
          <p:cNvSpPr/>
          <p:nvPr userDrawn="1"/>
        </p:nvSpPr>
        <p:spPr>
          <a:xfrm>
            <a:off x="359833" y="269875"/>
            <a:ext cx="48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34" y="6192002"/>
            <a:ext cx="187712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6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23436" y="269876"/>
            <a:ext cx="10729217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000" y="6192000"/>
            <a:ext cx="48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835" y="269878"/>
            <a:ext cx="863600" cy="63182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967" y="6191254"/>
            <a:ext cx="22203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7968" y="6192000"/>
            <a:ext cx="5280032" cy="3600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4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vmlDrawing" Target="../drawings/vmlDrawing8.v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ags" Target="../tags/tag26.xml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2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vmlDrawing" Target="../drawings/vmlDrawing22.v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ags" Target="../tags/tag3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vmlDrawing" Target="../drawings/vmlDrawing24.v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7.em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oleObject" Target="../embeddings/oleObject24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vmlDrawing" Target="../drawings/vmlDrawing26.v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9.xml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ags" Target="../tags/tag44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vmlDrawing" Target="../drawings/vmlDrawing30.v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5" Type="http://schemas.openxmlformats.org/officeDocument/2006/relationships/oleObject" Target="../embeddings/oleObject30.bin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019688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Слайд think-cell" r:id="rId16" imgW="270" imgH="270" progId="TCLayout.ActiveDocument.1">
                  <p:embed/>
                </p:oleObj>
              </mc:Choice>
              <mc:Fallback>
                <p:oleObj name="Слайд think-cell" r:id="rId16" imgW="270" imgH="270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134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356351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1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46" r:id="rId10"/>
    <p:sldLayoutId id="21474837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8266777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Слайд think-cell" r:id="rId20" imgW="270" imgH="270" progId="TCLayout.ActiveDocument.1">
                  <p:embed/>
                </p:oleObj>
              </mc:Choice>
              <mc:Fallback>
                <p:oleObj name="Слайд think-cell" r:id="rId20" imgW="270" imgH="270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4400">
              <a:solidFill>
                <a:prstClr val="white"/>
              </a:solidFill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134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356351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2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3" name="Слайд think-cell" r:id="rId18" imgW="270" imgH="270" progId="TCLayout.ActiveDocument.1">
                  <p:embed/>
                </p:oleObj>
              </mc:Choice>
              <mc:Fallback>
                <p:oleObj name="Слайд think-cell" r:id="rId18" imgW="270" imgH="270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8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74330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4" name="Слайд think-cell" r:id="rId15" imgW="360" imgH="360" progId="TCLayout.ActiveDocument.1">
                  <p:embed/>
                </p:oleObj>
              </mc:Choice>
              <mc:Fallback>
                <p:oleObj name="Слайд think-cell" r:id="rId1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24D8-E4B2-4879-9E59-0A10E3F7F3E1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463533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8" name="Слайд think-cell" r:id="rId14" imgW="360" imgH="360" progId="TCLayout.ActiveDocument.1">
                  <p:embed/>
                </p:oleObj>
              </mc:Choice>
              <mc:Fallback>
                <p:oleObj name="Слайд think-cell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062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  <a:ea typeface="ＭＳ Ｐゴシック"/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028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hf hdr="0" ftr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" name="Слайд think-cell" r:id="rId16" imgW="270" imgH="270" progId="TCLayout.ActiveDocument.1">
                  <p:embed/>
                </p:oleObj>
              </mc:Choice>
              <mc:Fallback>
                <p:oleObj name="Слайд think-cell" r:id="rId16" imgW="270" imgH="270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134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356351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67167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32" name="Слайд think-cell" r:id="rId15" imgW="360" imgH="360" progId="TCLayout.ActiveDocument.1">
                  <p:embed/>
                </p:oleObj>
              </mc:Choice>
              <mc:Fallback>
                <p:oleObj name="Слайд think-cell" r:id="rId1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062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  <a:ea typeface="ＭＳ Ｐゴシック"/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646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6" r:id="rId10"/>
  </p:sldLayoutIdLst>
  <p:hf hdr="0" ftr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1D25CC-15C9-4F84-AEAA-C7476760F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6041641"/>
            <a:ext cx="2287524" cy="54403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936296-7FB8-49C8-8F49-AE0D0244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1E1B378-713F-4FCF-8D9E-86DA95D99B30}"/>
              </a:ext>
            </a:extLst>
          </p:cNvPr>
          <p:cNvCxnSpPr/>
          <p:nvPr/>
        </p:nvCxnSpPr>
        <p:spPr>
          <a:xfrm>
            <a:off x="1536000" y="781878"/>
            <a:ext cx="102825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62B0EA-AD0A-403F-93DB-3B46C0FAA3EC}"/>
              </a:ext>
            </a:extLst>
          </p:cNvPr>
          <p:cNvSpPr/>
          <p:nvPr/>
        </p:nvSpPr>
        <p:spPr>
          <a:xfrm>
            <a:off x="1428808" y="244110"/>
            <a:ext cx="10018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Критерии приема облигаций в обеспечение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CD3B8D-4536-4DA1-93E9-76BDFFCD1623}"/>
              </a:ext>
            </a:extLst>
          </p:cNvPr>
          <p:cNvSpPr/>
          <p:nvPr/>
        </p:nvSpPr>
        <p:spPr>
          <a:xfrm>
            <a:off x="1536000" y="910118"/>
            <a:ext cx="4206494" cy="288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Критерий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D43A05-8DBE-4B72-9E7E-8809E159376B}"/>
              </a:ext>
            </a:extLst>
          </p:cNvPr>
          <p:cNvSpPr/>
          <p:nvPr/>
        </p:nvSpPr>
        <p:spPr>
          <a:xfrm>
            <a:off x="5934599" y="910118"/>
            <a:ext cx="5878207" cy="288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Требование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868FBF-74C1-4AD3-86FD-12220312BBFD}"/>
              </a:ext>
            </a:extLst>
          </p:cNvPr>
          <p:cNvSpPr/>
          <p:nvPr/>
        </p:nvSpPr>
        <p:spPr>
          <a:xfrm>
            <a:off x="1536000" y="1292448"/>
            <a:ext cx="4206494" cy="964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Внешний рейтинг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Наличие рейтинга эмиссии, либо, в случае отсутствия рейтинга эмиссии, рейтинга эмитента, присвоенного </a:t>
            </a:r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ru-RU" sz="1200" dirty="0">
                <a:solidFill>
                  <a:schemeClr val="tx1"/>
                </a:solidFill>
              </a:rPr>
              <a:t>С</a:t>
            </a:r>
            <a:r>
              <a:rPr lang="en-US" sz="1200" dirty="0">
                <a:solidFill>
                  <a:schemeClr val="tx1"/>
                </a:solidFill>
              </a:rPr>
              <a:t>RA, RAEX,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Moody’s Investor Services, Standard &amp;</a:t>
            </a:r>
          </a:p>
          <a:p>
            <a:r>
              <a:rPr lang="en-US" sz="1200" dirty="0">
                <a:solidFill>
                  <a:schemeClr val="tx1"/>
                </a:solidFill>
              </a:rPr>
              <a:t>Poor’s Financial Services, Fitch Ratings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6DA2CF-C446-4CAC-9E94-3EDA8F6D0E6A}"/>
              </a:ext>
            </a:extLst>
          </p:cNvPr>
          <p:cNvSpPr/>
          <p:nvPr/>
        </p:nvSpPr>
        <p:spPr>
          <a:xfrm>
            <a:off x="5934599" y="1292448"/>
            <a:ext cx="5878207" cy="964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Не ниже </a:t>
            </a:r>
            <a:r>
              <a:rPr lang="en-US" sz="1200" dirty="0">
                <a:solidFill>
                  <a:schemeClr val="tx1"/>
                </a:solidFill>
              </a:rPr>
              <a:t>investment grade</a:t>
            </a:r>
            <a:r>
              <a:rPr lang="ru-RU" sz="12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FC3741-7254-478C-B3D9-AB0CDCE7D55E}"/>
              </a:ext>
            </a:extLst>
          </p:cNvPr>
          <p:cNvSpPr/>
          <p:nvPr/>
        </p:nvSpPr>
        <p:spPr>
          <a:xfrm>
            <a:off x="1535576" y="2302845"/>
            <a:ext cx="4206494" cy="523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Внутренний рейтинг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A6E3CA-6E72-4C83-AE1F-9AEBC3A57FC9}"/>
              </a:ext>
            </a:extLst>
          </p:cNvPr>
          <p:cNvSpPr/>
          <p:nvPr/>
        </p:nvSpPr>
        <p:spPr>
          <a:xfrm>
            <a:off x="5934175" y="2302845"/>
            <a:ext cx="5878207" cy="523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Соответствие требованиям НКО НКЦ (АО)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713152-43EF-4982-A061-7A5CCDC06F98}"/>
              </a:ext>
            </a:extLst>
          </p:cNvPr>
          <p:cNvSpPr/>
          <p:nvPr/>
        </p:nvSpPr>
        <p:spPr>
          <a:xfrm>
            <a:off x="1535576" y="2883883"/>
            <a:ext cx="4206494" cy="787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Тип облигации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5F2FD02-12A4-49B3-83CD-6A3D4F984986}"/>
              </a:ext>
            </a:extLst>
          </p:cNvPr>
          <p:cNvSpPr/>
          <p:nvPr/>
        </p:nvSpPr>
        <p:spPr>
          <a:xfrm>
            <a:off x="5934175" y="2883883"/>
            <a:ext cx="5878207" cy="787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Ценная бумага не является: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 субординированной облигацией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 ипотечной облигацией</a:t>
            </a:r>
          </a:p>
          <a:p>
            <a:r>
              <a:rPr lang="ru-RU" sz="1200" dirty="0">
                <a:solidFill>
                  <a:schemeClr val="tx1"/>
                </a:solidFill>
              </a:rPr>
              <a:t>• структурной облигацией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712DE8D-6700-4B66-8786-A94CB12E3C1A}"/>
              </a:ext>
            </a:extLst>
          </p:cNvPr>
          <p:cNvSpPr/>
          <p:nvPr/>
        </p:nvSpPr>
        <p:spPr>
          <a:xfrm>
            <a:off x="1535576" y="3728823"/>
            <a:ext cx="4206494" cy="787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Условия выпуска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C0845D-A927-4E5C-91CC-DA0CE3915357}"/>
              </a:ext>
            </a:extLst>
          </p:cNvPr>
          <p:cNvSpPr/>
          <p:nvPr/>
        </p:nvSpPr>
        <p:spPr>
          <a:xfrm>
            <a:off x="5934175" y="3728823"/>
            <a:ext cx="5878207" cy="787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Является рыночным выпуском (объем выпуска не менее 5 млрд рублей, а также не содержит иных условий выпуска, существенно отличающихся от других облигаций на рынке)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E461C8-4643-451A-9EA0-FC195EA5413A}"/>
              </a:ext>
            </a:extLst>
          </p:cNvPr>
          <p:cNvSpPr/>
          <p:nvPr/>
        </p:nvSpPr>
        <p:spPr>
          <a:xfrm>
            <a:off x="1535576" y="4583467"/>
            <a:ext cx="10282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Если облигация не принимается в качестве обеспечения по операциям кредитования Банка России и не удовлетворяет критериям ликвидности Банка России (в соответствии с Положением Банка России от 30 мая 2014 года № 421-П «О порядке расчета показателя краткосрочной ликвидности («Базель III»)»), то в отношении такой облигации применяется повышающий коэффициент для ставок рыночного риска.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00A4AD5-58FA-4539-B5DF-2C1EC890A638}"/>
              </a:ext>
            </a:extLst>
          </p:cNvPr>
          <p:cNvCxnSpPr>
            <a:cxnSpLocks/>
          </p:cNvCxnSpPr>
          <p:nvPr/>
        </p:nvCxnSpPr>
        <p:spPr>
          <a:xfrm>
            <a:off x="1535576" y="4537906"/>
            <a:ext cx="10282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12B3C6-2DB9-43D2-8D9A-5F02E5D70178}"/>
              </a:ext>
            </a:extLst>
          </p:cNvPr>
          <p:cNvSpPr txBox="1"/>
          <p:nvPr/>
        </p:nvSpPr>
        <p:spPr>
          <a:xfrm>
            <a:off x="2919768" y="6127593"/>
            <a:ext cx="421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/>
              <a:t>*</a:t>
            </a:r>
            <a:r>
              <a:rPr lang="en-US" sz="1000" i="1" dirty="0"/>
              <a:t>Moody’s – </a:t>
            </a:r>
            <a:r>
              <a:rPr lang="en-US" sz="1000" i="1" dirty="0">
                <a:solidFill>
                  <a:srgbClr val="C8102E"/>
                </a:solidFill>
              </a:rPr>
              <a:t>Baa3</a:t>
            </a:r>
            <a:r>
              <a:rPr lang="en-US" sz="1000" i="1" dirty="0"/>
              <a:t>, S&amp;P </a:t>
            </a:r>
            <a:r>
              <a:rPr lang="ru-RU" sz="1000" i="1" dirty="0"/>
              <a:t>и</a:t>
            </a:r>
            <a:r>
              <a:rPr lang="en-US" sz="1000" i="1" dirty="0"/>
              <a:t> Fitch – </a:t>
            </a:r>
            <a:r>
              <a:rPr lang="en-US" sz="1000" i="1" dirty="0">
                <a:solidFill>
                  <a:srgbClr val="C8102E"/>
                </a:solidFill>
              </a:rPr>
              <a:t>BBB-</a:t>
            </a:r>
            <a:r>
              <a:rPr lang="en-US" sz="1000" i="1" dirty="0"/>
              <a:t>, ACRA –</a:t>
            </a:r>
            <a:r>
              <a:rPr lang="ru-RU" sz="1000" i="1" dirty="0"/>
              <a:t> </a:t>
            </a:r>
            <a:r>
              <a:rPr lang="en-US" sz="1000" i="1" dirty="0">
                <a:solidFill>
                  <a:srgbClr val="C8102E"/>
                </a:solidFill>
              </a:rPr>
              <a:t>AAA(RU)</a:t>
            </a:r>
            <a:r>
              <a:rPr lang="en-US" sz="1000" i="1" dirty="0"/>
              <a:t>,</a:t>
            </a:r>
            <a:r>
              <a:rPr lang="ru-RU" sz="1000" i="1" dirty="0"/>
              <a:t> </a:t>
            </a:r>
            <a:r>
              <a:rPr lang="en-US" sz="1000" i="1" dirty="0"/>
              <a:t>RAEX – </a:t>
            </a:r>
            <a:r>
              <a:rPr lang="en-US" sz="1000" i="1" dirty="0" err="1">
                <a:solidFill>
                  <a:srgbClr val="C8102E"/>
                </a:solidFill>
              </a:rPr>
              <a:t>ruAAA</a:t>
            </a:r>
            <a:endParaRPr lang="en-US" sz="1000" i="1" dirty="0">
              <a:solidFill>
                <a:srgbClr val="C8102E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E9BF57-D3C2-4D76-9307-D8BDAEC4C1A7}"/>
              </a:ext>
            </a:extLst>
          </p:cNvPr>
          <p:cNvSpPr/>
          <p:nvPr/>
        </p:nvSpPr>
        <p:spPr>
          <a:xfrm>
            <a:off x="1535576" y="5159886"/>
            <a:ext cx="1027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Пересмотр перечня облигаций</a:t>
            </a:r>
            <a:r>
              <a:rPr lang="ru-RU" sz="1000" dirty="0"/>
              <a:t>, принимаемых в обеспечение происходит в случае:</a:t>
            </a:r>
          </a:p>
          <a:p>
            <a:r>
              <a:rPr lang="ru-RU" sz="1000" dirty="0"/>
              <a:t>• внесения изменений в нормативные документы Банка России, касающиеся требований к квалифицированному ЦК в части принимаемого обеспечения</a:t>
            </a:r>
          </a:p>
          <a:p>
            <a:r>
              <a:rPr lang="ru-RU" sz="1000" dirty="0"/>
              <a:t>• размещения новых выпусков облигаций</a:t>
            </a:r>
          </a:p>
          <a:p>
            <a:r>
              <a:rPr lang="ru-RU" sz="1000" dirty="0"/>
              <a:t>• изменений внешних или внутренних рейтингов эмитентов</a:t>
            </a:r>
          </a:p>
        </p:txBody>
      </p:sp>
    </p:spTree>
    <p:extLst>
      <p:ext uri="{BB962C8B-B14F-4D97-AF65-F5344CB8AC3E}">
        <p14:creationId xmlns:p14="http://schemas.microsoft.com/office/powerpoint/2010/main" val="100519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1D25CC-15C9-4F84-AEAA-C7476760F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6041641"/>
            <a:ext cx="2287524" cy="54403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936296-7FB8-49C8-8F49-AE0D0244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1E1B378-713F-4FCF-8D9E-86DA95D99B30}"/>
              </a:ext>
            </a:extLst>
          </p:cNvPr>
          <p:cNvCxnSpPr/>
          <p:nvPr/>
        </p:nvCxnSpPr>
        <p:spPr>
          <a:xfrm>
            <a:off x="1536000" y="781878"/>
            <a:ext cx="102825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62B0EA-AD0A-403F-93DB-3B46C0FAA3EC}"/>
              </a:ext>
            </a:extLst>
          </p:cNvPr>
          <p:cNvSpPr/>
          <p:nvPr/>
        </p:nvSpPr>
        <p:spPr>
          <a:xfrm>
            <a:off x="1428808" y="244110"/>
            <a:ext cx="10018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Критерии приема акций в обеспечение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CD3B8D-4536-4DA1-93E9-76BDFFCD1623}"/>
              </a:ext>
            </a:extLst>
          </p:cNvPr>
          <p:cNvSpPr/>
          <p:nvPr/>
        </p:nvSpPr>
        <p:spPr>
          <a:xfrm>
            <a:off x="1536000" y="910118"/>
            <a:ext cx="4206494" cy="288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Критерий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D43A05-8DBE-4B72-9E7E-8809E159376B}"/>
              </a:ext>
            </a:extLst>
          </p:cNvPr>
          <p:cNvSpPr/>
          <p:nvPr/>
        </p:nvSpPr>
        <p:spPr>
          <a:xfrm>
            <a:off x="5934599" y="910118"/>
            <a:ext cx="5878207" cy="288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Требование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868FBF-74C1-4AD3-86FD-12220312BBFD}"/>
              </a:ext>
            </a:extLst>
          </p:cNvPr>
          <p:cNvSpPr/>
          <p:nvPr/>
        </p:nvSpPr>
        <p:spPr>
          <a:xfrm>
            <a:off x="1536000" y="1292448"/>
            <a:ext cx="4206494" cy="746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Включение в индекс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6DA2CF-C446-4CAC-9E94-3EDA8F6D0E6A}"/>
              </a:ext>
            </a:extLst>
          </p:cNvPr>
          <p:cNvSpPr/>
          <p:nvPr/>
        </p:nvSpPr>
        <p:spPr>
          <a:xfrm>
            <a:off x="5934599" y="1292448"/>
            <a:ext cx="5878207" cy="746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Ценная бумага включена в базу для расчета Индекса </a:t>
            </a:r>
            <a:r>
              <a:rPr lang="ru-RU" sz="1200" dirty="0" err="1">
                <a:solidFill>
                  <a:schemeClr val="tx1"/>
                </a:solidFill>
              </a:rPr>
              <a:t>МосБиржи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FC3741-7254-478C-B3D9-AB0CDCE7D55E}"/>
              </a:ext>
            </a:extLst>
          </p:cNvPr>
          <p:cNvSpPr/>
          <p:nvPr/>
        </p:nvSpPr>
        <p:spPr>
          <a:xfrm>
            <a:off x="1535576" y="2103618"/>
            <a:ext cx="4206494" cy="523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</a:rPr>
              <a:t>Внутренний рейтинг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A6E3CA-6E72-4C83-AE1F-9AEBC3A57FC9}"/>
              </a:ext>
            </a:extLst>
          </p:cNvPr>
          <p:cNvSpPr/>
          <p:nvPr/>
        </p:nvSpPr>
        <p:spPr>
          <a:xfrm>
            <a:off x="5934175" y="2103618"/>
            <a:ext cx="5878207" cy="523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Соответствие требованиям НКО НКЦ (АО)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C1B945-BD41-4AF1-9DF5-2E2F1138B7E2}"/>
              </a:ext>
            </a:extLst>
          </p:cNvPr>
          <p:cNvSpPr/>
          <p:nvPr/>
        </p:nvSpPr>
        <p:spPr>
          <a:xfrm>
            <a:off x="1535576" y="2760996"/>
            <a:ext cx="10276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Пересмотр перечня акций</a:t>
            </a:r>
            <a:r>
              <a:rPr lang="ru-RU" sz="1000" dirty="0"/>
              <a:t>, принимаемых в обеспечение происходит в случае:</a:t>
            </a:r>
          </a:p>
          <a:p>
            <a:r>
              <a:rPr lang="ru-RU" sz="1000" dirty="0"/>
              <a:t>• внесения изменений в нормативные документы Банка России, касающиеся требований к квалифицированному ЦК в части принимаемого обеспечения</a:t>
            </a:r>
          </a:p>
          <a:p>
            <a:r>
              <a:rPr lang="ru-RU" sz="1000" dirty="0"/>
              <a:t>• изменений в базе расчета Индекса </a:t>
            </a:r>
            <a:r>
              <a:rPr lang="ru-RU" sz="1000" dirty="0" err="1"/>
              <a:t>МосБиржи</a:t>
            </a:r>
            <a:endParaRPr lang="ru-RU" sz="1000" dirty="0"/>
          </a:p>
          <a:p>
            <a:r>
              <a:rPr lang="ru-RU" sz="1000" dirty="0"/>
              <a:t>• изменения внутренних рейтингов эмитентов акций</a:t>
            </a:r>
          </a:p>
        </p:txBody>
      </p:sp>
    </p:spTree>
    <p:extLst>
      <p:ext uri="{BB962C8B-B14F-4D97-AF65-F5344CB8AC3E}">
        <p14:creationId xmlns:p14="http://schemas.microsoft.com/office/powerpoint/2010/main" val="1749758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0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m.%Y&lt;/m_strFormatTime&gt;&lt;m_yearfmt&gt;&lt;begin val=&quot;0&quot;/&gt;&lt;end val=&quot;0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8&quot;&gt;&lt;elem m_fUsage=&quot;3.26720089086027920544E+00&quot;&gt;&lt;m_msothmcolidx val=&quot;0&quot;/&gt;&lt;m_rgb r=&quot;C8&quot; g=&quot;10&quot; b=&quot;2E&quot;/&gt;&lt;m_nBrightness endver=&quot;26206&quot; val=&quot;0&quot;/&gt;&lt;/elem&gt;&lt;elem m_fUsage=&quot;1.59556435359056969503E+00&quot;&gt;&lt;m_msothmcolidx val=&quot;0&quot;/&gt;&lt;m_rgb r=&quot;CF&quot; g=&quot;7F&quot; b=&quot;7F&quot;/&gt;&lt;m_nBrightness endver=&quot;26206&quot; val=&quot;0&quot;/&gt;&lt;/elem&gt;&lt;elem m_fUsage=&quot;1.26044100000000014461E+00&quot;&gt;&lt;m_msothmcolidx val=&quot;0&quot;/&gt;&lt;m_rgb r=&quot;C0&quot; g=&quot;54&quot; b=&quot;54&quot;/&gt;&lt;m_nBrightness endver=&quot;26206&quot; val=&quot;0&quot;/&gt;&lt;/elem&gt;&lt;elem m_fUsage=&quot;1.00000000000000000000E+00&quot;&gt;&lt;m_msothmcolidx val=&quot;0&quot;/&gt;&lt;m_rgb r=&quot;E9&quot; g=&quot;C5&quot; b=&quot;C5&quot;/&gt;&lt;m_nBrightness endver=&quot;26206&quot; val=&quot;0&quot;/&gt;&lt;/elem&gt;&lt;elem m_fUsage=&quot;9.00000000000000022204E-01&quot;&gt;&lt;m_msothmcolidx val=&quot;0&quot;/&gt;&lt;m_rgb r=&quot;33&quot; g=&quot;66&quot; b=&quot;99&quot;/&gt;&lt;m_nBrightness endver=&quot;26206&quot; val=&quot;0&quot;/&gt;&lt;/elem&gt;&lt;elem m_fUsage=&quot;8.10000000000000053291E-01&quot;&gt;&lt;m_msothmcolidx val=&quot;0&quot;/&gt;&lt;m_rgb r=&quot;B6&quot; g=&quot;44&quot; b=&quot;44&quot;/&gt;&lt;m_nBrightness endver=&quot;26206&quot; val=&quot;0&quot;/&gt;&lt;/elem&gt;&lt;elem m_fUsage=&quot;3.13810596090000171188E-01&quot;&gt;&lt;m_msothmcolidx val=&quot;0&quot;/&gt;&lt;m_rgb r=&quot;00&quot; g=&quot;70&quot; b=&quot;C0&quot;/&gt;&lt;m_nBrightness endver=&quot;26206&quot; val=&quot;0&quot;/&gt;&lt;/elem&gt;&lt;elem m_fUsage=&quot;1.35085171767299283552E-01&quot;&gt;&lt;m_msothmcolidx val=&quot;0&quot;/&gt;&lt;m_rgb r=&quot;78&quot; g=&quot;29&quot; b=&quot;25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COgra96_QNYnAD0Hgg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sqUHQHjCHJ799TDnsf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sarFMlkFbgkzfQhpA3X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uclHO4SCiHiDzGl8b5G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Xo7gCCSXKbJqCfzYAI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sJg4paUvidhnO5SqniA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lBODnEq1_iXBUup1SJ1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Na9x80Ljyop3ml0uKo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cxtMrTEzUFgI6krtb9H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JcpLwM9OMWFB8kIRyA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m8Zy0_W86LpEMqyGYz9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Na9x80Ljyop3ml0uKoX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EIrfkveRBNVzb9uZn_1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rFvfaBcw9Q9h2YjJRS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Презентация_eng_adapt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_рус_адапт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резентация_eng_adapt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резентация_рус_адапт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Презентация_eng_adapt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Презентация_eng_adapt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Презентация_eng_adapt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52810</TotalTime>
  <Words>295</Words>
  <Application>Microsoft Office PowerPoint</Application>
  <PresentationFormat>Широкоэкранный</PresentationFormat>
  <Paragraphs>35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6" baseType="lpstr">
      <vt:lpstr>Arial</vt:lpstr>
      <vt:lpstr>Calibri</vt:lpstr>
      <vt:lpstr>Tahoma</vt:lpstr>
      <vt:lpstr>Verdana</vt:lpstr>
      <vt:lpstr>Wingdings</vt:lpstr>
      <vt:lpstr>1_Презентация_eng_adapt</vt:lpstr>
      <vt:lpstr>Презентация_рус_адапт</vt:lpstr>
      <vt:lpstr>2_Презентация_eng_adapt</vt:lpstr>
      <vt:lpstr>1_Презентация_рус_адапт</vt:lpstr>
      <vt:lpstr>1_Тема1</vt:lpstr>
      <vt:lpstr>3_Презентация_eng_adapt</vt:lpstr>
      <vt:lpstr>4_Презентация_eng_adapt</vt:lpstr>
      <vt:lpstr>5_Презентация_eng_adapt</vt:lpstr>
      <vt:lpstr>Слайд think-cell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equity market on a GDP scale</dc:title>
  <dc:creator>Байбакова Ирина Серафимовна</dc:creator>
  <cp:lastModifiedBy>Киселев Артемий Вячеславович</cp:lastModifiedBy>
  <cp:revision>1225</cp:revision>
  <cp:lastPrinted>2019-08-06T16:36:35Z</cp:lastPrinted>
  <dcterms:created xsi:type="dcterms:W3CDTF">2017-11-13T14:32:02Z</dcterms:created>
  <dcterms:modified xsi:type="dcterms:W3CDTF">2021-06-29T16:10:34Z</dcterms:modified>
</cp:coreProperties>
</file>