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17"/>
  </p:notesMasterIdLst>
  <p:handoutMasterIdLst>
    <p:handoutMasterId r:id="rId18"/>
  </p:handoutMasterIdLst>
  <p:sldIdLst>
    <p:sldId id="291" r:id="rId6"/>
    <p:sldId id="323" r:id="rId7"/>
    <p:sldId id="326" r:id="rId8"/>
    <p:sldId id="327" r:id="rId9"/>
    <p:sldId id="306" r:id="rId10"/>
    <p:sldId id="330" r:id="rId11"/>
    <p:sldId id="333" r:id="rId12"/>
    <p:sldId id="334" r:id="rId13"/>
    <p:sldId id="335" r:id="rId14"/>
    <p:sldId id="336" r:id="rId15"/>
    <p:sldId id="329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D8CA54-954A-4C02-B77F-378D914D70AB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7F4325-0A3D-4556-A4FB-B1FB58A9A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0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43F845-4DA6-48BF-98A7-9CA2E62F7A2C}" type="datetimeFigureOut">
              <a:rPr lang="ru-RU"/>
              <a:pPr>
                <a:defRPr/>
              </a:pPr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6AD2CB-A146-4693-8240-DC01B54B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93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6AD2CB-A146-4693-8240-DC01B54B09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P991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2376" y="269792"/>
            <a:ext cx="4320479" cy="6297110"/>
          </a:xfrm>
          <a:prstGeom prst="rect">
            <a:avLst/>
          </a:prstGeom>
        </p:spPr>
      </p:pic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5613" y="269875"/>
            <a:ext cx="24225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8604250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5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smtClean="0">
                <a:solidFill>
                  <a:schemeClr val="bg1"/>
                </a:solidFill>
                <a:latin typeface="Verdana" pitchFamily="34" charset="0"/>
              </a:rPr>
              <a:t>СОДЕРЖАНИЕ</a:t>
            </a:r>
            <a:endParaRPr lang="ru-RU" sz="2600" b="1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47700" y="6191250"/>
            <a:ext cx="7667625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ru-RU" sz="1100" dirty="0" smtClean="0">
                <a:latin typeface="Verdana" pitchFamily="34" charset="0"/>
              </a:rPr>
              <a:t>Биржевые торги юань/рубль 14 марта 2013</a:t>
            </a:r>
            <a:endParaRPr lang="en-US" sz="1100" b="1" dirty="0" smtClean="0">
              <a:latin typeface="Verdana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1F86E795-738F-48DC-BA30-3BD3DAB97110}" type="slidenum">
              <a:rPr lang="en-US" smtClean="0"/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5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987675" y="6191250"/>
            <a:ext cx="5327650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ru-RU" sz="1100" dirty="0" smtClean="0">
              <a:latin typeface="Verdan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0" y="619125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fld id="{01005214-F093-4378-879B-107A4C8BAA29}" type="slidenum">
              <a:rPr lang="en-US" smtClean="0"/>
              <a:pPr marL="449263" indent="-449263" algn="r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t>‹#›</a:t>
            </a:fld>
            <a:endParaRPr lang="en-US" dirty="0" smtClean="0"/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5"/>
            <a:ext cx="8593138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0" y="612775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600" smtClean="0"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b="1" smtClean="0">
                <a:latin typeface="Verdana" pitchFamily="34" charset="0"/>
              </a:rPr>
              <a:t>VERDANA </a:t>
            </a:r>
            <a:r>
              <a:rPr lang="ru-RU" sz="2600" b="1" smtClean="0">
                <a:latin typeface="Verdana" pitchFamily="34" charset="0"/>
              </a:rPr>
              <a:t>ОБЫЧНЫМ </a:t>
            </a:r>
            <a:br>
              <a:rPr lang="ru-RU" sz="2600" b="1" smtClean="0">
                <a:latin typeface="Verdana" pitchFamily="34" charset="0"/>
              </a:rPr>
            </a:br>
            <a:r>
              <a:rPr lang="ru-RU" sz="2600" b="1" smtClean="0">
                <a:latin typeface="Verdana" pitchFamily="34" charset="0"/>
              </a:rPr>
              <a:t>И ПОЛУЖИРНЫМ </a:t>
            </a:r>
            <a:r>
              <a:rPr lang="en-US" sz="2600" b="1" smtClean="0">
                <a:latin typeface="Verdana" pitchFamily="34" charset="0"/>
              </a:rPr>
              <a:t>26 </a:t>
            </a:r>
            <a:r>
              <a:rPr lang="ru-RU" sz="2600" b="1" smtClean="0">
                <a:latin typeface="Verdana" pitchFamily="34" charset="0"/>
              </a:rPr>
              <a:t>ПТ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60363" y="539750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4800" smtClean="0">
                <a:latin typeface="Verdana" pitchFamily="34" charset="0"/>
              </a:rPr>
              <a:t>СПАСИБО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4800" b="1" smtClean="0">
                <a:latin typeface="Verdana" pitchFamily="34" charset="0"/>
              </a:rPr>
              <a:t>ЗА ВНИМАНИЕ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0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30" y="4725180"/>
            <a:ext cx="4068000" cy="648000"/>
          </a:xfrm>
        </p:spPr>
        <p:txBody>
          <a:bodyPr/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Май 2014</a:t>
            </a:r>
            <a:br>
              <a:rPr lang="ru-RU" sz="1200" dirty="0" smtClean="0">
                <a:latin typeface="Tahoma" pitchFamily="34" charset="0"/>
                <a:cs typeface="Tahoma" pitchFamily="34" charset="0"/>
              </a:rPr>
            </a:br>
            <a:r>
              <a:rPr lang="ru-RU" sz="1200" dirty="0" smtClean="0">
                <a:latin typeface="Tahoma" pitchFamily="34" charset="0"/>
                <a:cs typeface="Tahoma" pitchFamily="34" charset="0"/>
              </a:rPr>
              <a:t>г. Москва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16020" y="5445280"/>
            <a:ext cx="3816530" cy="1224170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endParaRPr lang="ru-RU" sz="29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8000" b="1" dirty="0" smtClean="0">
                <a:latin typeface="Tahoma" pitchFamily="34" charset="0"/>
                <a:cs typeface="Tahoma" pitchFamily="34" charset="0"/>
              </a:rPr>
              <a:t>Производные </a:t>
            </a:r>
            <a:r>
              <a:rPr lang="ru-RU" sz="8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8000" b="1" dirty="0" smtClean="0">
                <a:latin typeface="Tahoma" pitchFamily="34" charset="0"/>
                <a:cs typeface="Tahoma" pitchFamily="34" charset="0"/>
              </a:rPr>
              <a:t>финансовые инструменты на валютном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31048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520" y="231542"/>
            <a:ext cx="727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Введение новых клиринговых отчетов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520" y="1484730"/>
            <a:ext cx="69849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ru-RU" sz="1600" b="1" dirty="0" smtClean="0"/>
              <a:t>2.</a:t>
            </a:r>
            <a:r>
              <a:rPr lang="ru-RU" dirty="0" smtClean="0"/>
              <a:t>    </a:t>
            </a:r>
            <a:r>
              <a:rPr lang="ru-RU" sz="1600" b="1" dirty="0"/>
              <a:t>Отчет о расчетных ценах </a:t>
            </a:r>
          </a:p>
          <a:p>
            <a:pPr marL="3175"/>
            <a:endParaRPr lang="ru-RU" b="1" dirty="0"/>
          </a:p>
          <a:p>
            <a:pPr marL="346075" indent="-342900">
              <a:buAutoNum type="arabicParenR"/>
            </a:pPr>
            <a:r>
              <a:rPr lang="ru-RU" sz="1600" dirty="0"/>
              <a:t>Формируется с целью отражения расчетных цен по всем датам </a:t>
            </a:r>
            <a:r>
              <a:rPr lang="ru-RU" sz="1600" dirty="0" smtClean="0"/>
              <a:t>исполнения</a:t>
            </a:r>
          </a:p>
          <a:p>
            <a:pPr marL="3175"/>
            <a:endParaRPr lang="ru-RU" sz="1600" dirty="0"/>
          </a:p>
          <a:p>
            <a:pPr marL="346075" indent="-342900">
              <a:buFont typeface="+mj-lt"/>
              <a:buAutoNum type="arabicParenR" startAt="2"/>
            </a:pPr>
            <a:r>
              <a:rPr lang="ru-RU" sz="1600" dirty="0"/>
              <a:t>В отчете отражаются:</a:t>
            </a:r>
          </a:p>
          <a:p>
            <a:pPr marL="719138" indent="-363538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1600" dirty="0" smtClean="0"/>
              <a:t>код </a:t>
            </a:r>
            <a:r>
              <a:rPr lang="ru-RU" sz="1600" dirty="0"/>
              <a:t>валюты/драг. металла</a:t>
            </a:r>
          </a:p>
          <a:p>
            <a:pPr marL="719138" indent="-363538">
              <a:buFont typeface="Arial" panose="020B0604020202020204" pitchFamily="34" charset="0"/>
              <a:buChar char="•"/>
            </a:pPr>
            <a:r>
              <a:rPr lang="ru-RU" sz="1600" dirty="0"/>
              <a:t> дата исполнения</a:t>
            </a:r>
          </a:p>
          <a:p>
            <a:pPr marL="719138" indent="-363538">
              <a:buFont typeface="Arial" panose="020B0604020202020204" pitchFamily="34" charset="0"/>
              <a:buChar char="•"/>
            </a:pPr>
            <a:r>
              <a:rPr lang="ru-RU" sz="1600" dirty="0"/>
              <a:t> предыдущая и текущая расчетные </a:t>
            </a:r>
            <a:r>
              <a:rPr lang="ru-RU" sz="1600" dirty="0" smtClean="0"/>
              <a:t>цены</a:t>
            </a:r>
          </a:p>
          <a:p>
            <a:pPr marL="719138" indent="-363538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346075" indent="-342900">
              <a:buFont typeface="+mj-lt"/>
              <a:buAutoNum type="arabicParenR" startAt="3"/>
            </a:pPr>
            <a:r>
              <a:rPr lang="ru-RU" sz="1600" dirty="0"/>
              <a:t>Отчет формируется ежедневно в ходе клиринговой сессии, проводимой на Валютном рынке до начала торгов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03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1084630" y="404580"/>
            <a:ext cx="7416800" cy="78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</a:rPr>
              <a:t>ОСОБЕННОСТИ РАСЧЕТА ЕДИНОГО ЛИМИТА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71500" y="1628750"/>
            <a:ext cx="7777080" cy="42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dirty="0" smtClean="0"/>
              <a:t>В случае заключения офсетных сделок встречные обязательства по поставочным фьючерсным контрактам и </a:t>
            </a:r>
            <a:r>
              <a:rPr lang="ru-RU" dirty="0"/>
              <a:t>своп </a:t>
            </a:r>
            <a:r>
              <a:rPr lang="ru-RU" dirty="0" smtClean="0"/>
              <a:t>контрактам не прекращаются (до наступления Даты исполнения).</a:t>
            </a:r>
          </a:p>
          <a:p>
            <a:pPr lvl="0" algn="just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Для целей расчета Единого лимита будут </a:t>
            </a:r>
            <a:r>
              <a:rPr lang="ru-RU" dirty="0" err="1" smtClean="0"/>
              <a:t>неттироваться</a:t>
            </a:r>
            <a:r>
              <a:rPr lang="ru-RU" dirty="0" smtClean="0"/>
              <a:t> обязательства с одинаковой Датой исполнения: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сделкам купли-продажи иностранной валюты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поставочным фьючерсным контрактам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</a:t>
            </a:r>
            <a:r>
              <a:rPr lang="ru-RU" dirty="0"/>
              <a:t>поставочным своп </a:t>
            </a:r>
            <a:r>
              <a:rPr lang="ru-RU" dirty="0" smtClean="0"/>
              <a:t>контрактам</a:t>
            </a:r>
          </a:p>
        </p:txBody>
      </p:sp>
    </p:spTree>
    <p:extLst>
      <p:ext uri="{BB962C8B-B14F-4D97-AF65-F5344CB8AC3E}">
        <p14:creationId xmlns:p14="http://schemas.microsoft.com/office/powerpoint/2010/main" val="1408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1084630" y="263946"/>
            <a:ext cx="7416800" cy="45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smtClean="0">
                <a:latin typeface="Verdana" pitchFamily="34" charset="0"/>
              </a:rPr>
              <a:t>Июль – Август 2014 г.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04490" y="908651"/>
            <a:ext cx="7777080" cy="48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AutoNum type="arabicParenR"/>
            </a:pPr>
            <a:r>
              <a:rPr lang="ru-RU" sz="1600" dirty="0"/>
              <a:t>Изменится юридическая модель вновь заключаемых сделок со сроком исполнения Т+3 и более:</a:t>
            </a:r>
          </a:p>
          <a:p>
            <a:endParaRPr lang="ru-RU" sz="1600" dirty="0" smtClean="0"/>
          </a:p>
          <a:p>
            <a:pPr marL="1074738" indent="-35560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1600" dirty="0"/>
              <a:t>Инструмент</a:t>
            </a:r>
            <a:r>
              <a:rPr lang="ru-RU" sz="1600" dirty="0" smtClean="0"/>
              <a:t> </a:t>
            </a:r>
            <a:r>
              <a:rPr lang="en-US" sz="1600" dirty="0" smtClean="0"/>
              <a:t>LTV</a:t>
            </a:r>
            <a:r>
              <a:rPr lang="ru-RU" sz="2000" dirty="0" smtClean="0"/>
              <a:t>            </a:t>
            </a:r>
            <a:r>
              <a:rPr lang="ru-RU" sz="1600" dirty="0" smtClean="0"/>
              <a:t>поставочный фьючерсный контракт</a:t>
            </a:r>
            <a:endParaRPr lang="ru-RU" sz="2000" dirty="0" smtClean="0"/>
          </a:p>
          <a:p>
            <a:pPr marL="1074738" indent="-35560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1600" dirty="0" smtClean="0"/>
              <a:t>Сделка своп</a:t>
            </a:r>
            <a:r>
              <a:rPr lang="ru-RU" sz="2000" dirty="0" smtClean="0"/>
              <a:t>                 </a:t>
            </a:r>
            <a:r>
              <a:rPr lang="ru-RU" sz="1600" dirty="0" smtClean="0"/>
              <a:t>поставочный своп контракт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+mj-lt"/>
              <a:buAutoNum type="arabicParenR" startAt="2"/>
            </a:pPr>
            <a:r>
              <a:rPr lang="ru-RU" sz="1600" dirty="0"/>
              <a:t>Будет отменен расчет и уплата гарантийных переводов по инструментам со сроком исполнения Т+2.</a:t>
            </a:r>
          </a:p>
          <a:p>
            <a:endParaRPr lang="ru-RU" sz="2000" dirty="0" smtClean="0"/>
          </a:p>
          <a:p>
            <a:pPr marL="342900" indent="-342900">
              <a:buFont typeface="+mj-lt"/>
              <a:buAutoNum type="arabicParenR" startAt="3"/>
            </a:pPr>
            <a:r>
              <a:rPr lang="ru-RU" sz="1600" dirty="0"/>
              <a:t>Изменится порядок бухгалтерского учета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pPr marL="985838" indent="-266700">
              <a:buFont typeface="Arial" pitchFamily="34" charset="0"/>
              <a:buChar char="•"/>
              <a:tabLst>
                <a:tab pos="985838" algn="l"/>
              </a:tabLst>
            </a:pPr>
            <a:r>
              <a:rPr lang="ru-RU" sz="1600" dirty="0" smtClean="0"/>
              <a:t>учет гарантийных переводов останется только для ранее заключенных сделок;</a:t>
            </a:r>
          </a:p>
          <a:p>
            <a:pPr marL="985838" indent="-266700">
              <a:buFont typeface="Arial" pitchFamily="34" charset="0"/>
              <a:buChar char="•"/>
              <a:tabLst>
                <a:tab pos="985838" algn="l"/>
              </a:tabLst>
            </a:pPr>
            <a:r>
              <a:rPr lang="ru-RU" sz="1600" dirty="0" smtClean="0"/>
              <a:t>появится </a:t>
            </a:r>
            <a:r>
              <a:rPr lang="ru-RU" sz="1600" dirty="0"/>
              <a:t>учет вариационной маржи для фьючерсных и своп контрактов.</a:t>
            </a:r>
          </a:p>
          <a:p>
            <a:endParaRPr lang="ru-RU" sz="2000" dirty="0" smtClean="0"/>
          </a:p>
          <a:p>
            <a:r>
              <a:rPr lang="ru-RU" sz="1600" dirty="0" smtClean="0"/>
              <a:t>Изменения затронут контракты, базисным активом которых являются иностранная валюта и драгоценные металлы.</a:t>
            </a:r>
          </a:p>
          <a:p>
            <a:pPr marL="628650">
              <a:buFont typeface="Arial" pitchFamily="34" charset="0"/>
              <a:buChar char="•"/>
            </a:pPr>
            <a:endParaRPr lang="ru-RU" sz="2000" dirty="0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3974210" y="1805123"/>
            <a:ext cx="360050" cy="144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74210" y="2118233"/>
            <a:ext cx="360050" cy="144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1084630" y="263946"/>
            <a:ext cx="74168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</a:rPr>
              <a:t>ПОСТАВОЧНЫЙ ФЬЮЧЕРСНЫЙ</a:t>
            </a:r>
          </a:p>
          <a:p>
            <a:r>
              <a:rPr lang="ru-RU" sz="2000" b="1" dirty="0" smtClean="0">
                <a:latin typeface="Verdana" pitchFamily="34" charset="0"/>
              </a:rPr>
              <a:t>КОНТРАКТ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71500" y="1268700"/>
            <a:ext cx="7777080" cy="50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дату исполнения контракта продавец обязан уплатить покупателю сумму иностранной валюты в объеме лота, а покупатель продавцу - сумму в российских рублях, равную:</a:t>
            </a:r>
          </a:p>
          <a:p>
            <a:pPr lvl="0"/>
            <a:endParaRPr lang="ru-RU" sz="1400" dirty="0" smtClean="0">
              <a:solidFill>
                <a:srgbClr val="C00000"/>
              </a:solidFill>
            </a:endParaRPr>
          </a:p>
          <a:p>
            <a:pPr lvl="0" algn="ctr"/>
            <a:r>
              <a:rPr lang="en-US" sz="1600" dirty="0" smtClean="0">
                <a:solidFill>
                  <a:srgbClr val="C00000"/>
                </a:solidFill>
              </a:rPr>
              <a:t>L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x </a:t>
            </a:r>
            <a:r>
              <a:rPr lang="en-US" sz="1600" dirty="0" err="1">
                <a:solidFill>
                  <a:srgbClr val="C00000"/>
                </a:solidFill>
              </a:rPr>
              <a:t>Rc</a:t>
            </a:r>
            <a:r>
              <a:rPr lang="ru-RU" sz="1600" dirty="0"/>
              <a:t>, где</a:t>
            </a:r>
          </a:p>
          <a:p>
            <a:endParaRPr lang="ru-RU" sz="1400" dirty="0" smtClean="0"/>
          </a:p>
          <a:p>
            <a:pPr marL="355600"/>
            <a:r>
              <a:rPr lang="en-US" sz="1600" dirty="0" smtClean="0">
                <a:solidFill>
                  <a:srgbClr val="FF0000"/>
                </a:solidFill>
              </a:rPr>
              <a:t>L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ru-RU" sz="1600" dirty="0" smtClean="0"/>
              <a:t>  лот поставочного фьючерсного </a:t>
            </a:r>
            <a:r>
              <a:rPr lang="ru-RU" sz="1600" dirty="0"/>
              <a:t>контракта</a:t>
            </a:r>
          </a:p>
          <a:p>
            <a:pPr marL="808038" lvl="0" indent="-452438"/>
            <a:r>
              <a:rPr lang="en-US" sz="1600" dirty="0" err="1">
                <a:solidFill>
                  <a:srgbClr val="C00000"/>
                </a:solidFill>
              </a:rPr>
              <a:t>Rc</a:t>
            </a:r>
            <a:r>
              <a:rPr lang="ru-RU" sz="1600" dirty="0" smtClean="0"/>
              <a:t> - </a:t>
            </a:r>
            <a:r>
              <a:rPr lang="ru-RU" sz="1600" dirty="0"/>
              <a:t>Р</a:t>
            </a:r>
            <a:r>
              <a:rPr lang="ru-RU" sz="1600" dirty="0" smtClean="0"/>
              <a:t>асчетная цена контракта, по которой была рассчитана последняя вариационная маржа </a:t>
            </a:r>
          </a:p>
          <a:p>
            <a:pPr marL="808038" lvl="0"/>
            <a:r>
              <a:rPr lang="ru-RU" sz="1600" dirty="0" smtClean="0"/>
              <a:t>(в </a:t>
            </a:r>
            <a:r>
              <a:rPr lang="ru-RU" sz="1600" dirty="0"/>
              <a:t>дату </a:t>
            </a:r>
            <a:r>
              <a:rPr lang="ru-RU" sz="1600" dirty="0" smtClean="0"/>
              <a:t>исполнения контракта </a:t>
            </a:r>
            <a:r>
              <a:rPr lang="en-US" sz="1600" dirty="0" err="1" smtClean="0"/>
              <a:t>Rc</a:t>
            </a:r>
            <a:r>
              <a:rPr lang="ru-RU" sz="1600" dirty="0" smtClean="0"/>
              <a:t> = Центральному курсу)</a:t>
            </a:r>
          </a:p>
          <a:p>
            <a:pPr lvl="0"/>
            <a:endParaRPr lang="en-US" sz="1600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ru-RU" sz="1600" dirty="0" smtClean="0"/>
              <a:t>Стороны </a:t>
            </a:r>
            <a:r>
              <a:rPr lang="ru-RU" sz="1600" dirty="0"/>
              <a:t>контракта обязаны уплачивать друг другу вариационную маржу, размер которой зависит от изменения Расчетной цены контракта. Расчет и уплата вариационной маржи осуществляется с даты, следующей за датой заключения контракта, до даты исполнения контракта включительно.</a:t>
            </a:r>
            <a:endParaRPr lang="en-US" sz="1600" dirty="0"/>
          </a:p>
          <a:p>
            <a:endParaRPr lang="ru-RU" sz="1400" dirty="0"/>
          </a:p>
          <a:p>
            <a:pPr algn="ctr"/>
            <a:r>
              <a:rPr lang="en-US" sz="1600" dirty="0" err="1" smtClean="0">
                <a:solidFill>
                  <a:srgbClr val="C00000"/>
                </a:solidFill>
              </a:rPr>
              <a:t>Rc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(</a:t>
            </a:r>
            <a:r>
              <a:rPr lang="en-US" sz="1600" dirty="0" smtClean="0">
                <a:solidFill>
                  <a:srgbClr val="C00000"/>
                </a:solidFill>
              </a:rPr>
              <a:t>T) </a:t>
            </a:r>
            <a:r>
              <a:rPr lang="ru-RU" sz="1600" dirty="0" smtClean="0">
                <a:solidFill>
                  <a:srgbClr val="C00000"/>
                </a:solidFill>
              </a:rPr>
              <a:t>= </a:t>
            </a:r>
            <a:r>
              <a:rPr lang="ru-RU" sz="1600" dirty="0">
                <a:solidFill>
                  <a:srgbClr val="C00000"/>
                </a:solidFill>
              </a:rPr>
              <a:t>Центральный курс + центральное значение Индикативного курса сделок своп на дату </a:t>
            </a:r>
            <a:r>
              <a:rPr lang="en-US" sz="1600" dirty="0" smtClean="0">
                <a:solidFill>
                  <a:srgbClr val="C00000"/>
                </a:solidFill>
              </a:rPr>
              <a:t>T</a:t>
            </a:r>
            <a:r>
              <a:rPr lang="ru-RU" sz="1600" dirty="0"/>
              <a:t>, </a:t>
            </a:r>
            <a:r>
              <a:rPr lang="ru-RU" sz="1600" dirty="0" smtClean="0"/>
              <a:t>где</a:t>
            </a:r>
          </a:p>
          <a:p>
            <a:pPr algn="ctr"/>
            <a:endParaRPr lang="ru-RU" sz="1600" dirty="0"/>
          </a:p>
          <a:p>
            <a:pPr marL="808038" indent="-452438"/>
            <a:r>
              <a:rPr lang="en-US" sz="1600" dirty="0" err="1">
                <a:solidFill>
                  <a:srgbClr val="C00000"/>
                </a:solidFill>
              </a:rPr>
              <a:t>Rc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(</a:t>
            </a:r>
            <a:r>
              <a:rPr lang="en-US" sz="1600" dirty="0">
                <a:solidFill>
                  <a:srgbClr val="C00000"/>
                </a:solidFill>
              </a:rPr>
              <a:t>T)</a:t>
            </a:r>
            <a:r>
              <a:rPr lang="en-US" sz="1600" dirty="0"/>
              <a:t> </a:t>
            </a:r>
            <a:r>
              <a:rPr lang="ru-RU" sz="1600" dirty="0"/>
              <a:t>- Расчетная цена контракта с датой исполнения </a:t>
            </a:r>
            <a:r>
              <a:rPr lang="en-US" sz="1600" dirty="0"/>
              <a:t>T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84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 bwMode="auto">
          <a:xfrm>
            <a:off x="1084630" y="263947"/>
            <a:ext cx="7416800" cy="57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</a:rPr>
              <a:t>ПОСТАВОЧНЫЙ СВОП КОНТРАКТ</a:t>
            </a:r>
            <a:endParaRPr lang="ru-RU" sz="2000" b="1" dirty="0">
              <a:latin typeface="Verdan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971500" y="836640"/>
            <a:ext cx="7777080" cy="547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400" dirty="0" smtClean="0"/>
              <a:t>В Расчетный день, следующий за датой заключения контракта, продавец </a:t>
            </a:r>
            <a:r>
              <a:rPr lang="ru-RU" sz="1400" dirty="0"/>
              <a:t>по своп контракту</a:t>
            </a:r>
            <a:r>
              <a:rPr lang="ru-RU" sz="1400" dirty="0" smtClean="0"/>
              <a:t> </a:t>
            </a:r>
            <a:r>
              <a:rPr lang="ru-RU" sz="1400" dirty="0"/>
              <a:t>обязан </a:t>
            </a:r>
            <a:r>
              <a:rPr lang="ru-RU" sz="1400" dirty="0" smtClean="0"/>
              <a:t>уплатить покупателю по своп контракту </a:t>
            </a:r>
            <a:r>
              <a:rPr lang="ru-RU" sz="1400" dirty="0"/>
              <a:t>сумму </a:t>
            </a:r>
            <a:r>
              <a:rPr lang="ru-RU" sz="1400" dirty="0" smtClean="0"/>
              <a:t>иностранной валюты в объеме лота, а покупатель продавцу - сумму в российских рублях, </a:t>
            </a:r>
            <a:r>
              <a:rPr lang="ru-RU" sz="1400" dirty="0"/>
              <a:t>равную:</a:t>
            </a:r>
            <a:endParaRPr lang="ru-RU" sz="1400" dirty="0" smtClean="0"/>
          </a:p>
          <a:p>
            <a:pPr algn="just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L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x BR</a:t>
            </a:r>
            <a:r>
              <a:rPr lang="ru-RU" sz="1400" dirty="0" smtClean="0"/>
              <a:t>, </a:t>
            </a:r>
            <a:r>
              <a:rPr lang="ru-RU" sz="1400" dirty="0"/>
              <a:t>где</a:t>
            </a:r>
          </a:p>
          <a:p>
            <a:pPr marL="355600" algn="just"/>
            <a:r>
              <a:rPr lang="en-US" sz="1400" dirty="0" smtClean="0">
                <a:solidFill>
                  <a:srgbClr val="C00000"/>
                </a:solidFill>
              </a:rPr>
              <a:t>L</a:t>
            </a:r>
            <a:r>
              <a:rPr lang="en-US" sz="1400" dirty="0" smtClean="0"/>
              <a:t> </a:t>
            </a:r>
            <a:r>
              <a:rPr lang="ru-RU" sz="1400" dirty="0" smtClean="0"/>
              <a:t>   </a:t>
            </a:r>
            <a:r>
              <a:rPr lang="en-US" sz="1400" dirty="0" smtClean="0"/>
              <a:t>– </a:t>
            </a:r>
            <a:r>
              <a:rPr lang="ru-RU" sz="1400" dirty="0" smtClean="0"/>
              <a:t>лот </a:t>
            </a:r>
            <a:r>
              <a:rPr lang="ru-RU" sz="1400" dirty="0"/>
              <a:t>своп контракта</a:t>
            </a:r>
          </a:p>
          <a:p>
            <a:pPr marL="355600" lvl="0" algn="just"/>
            <a:r>
              <a:rPr lang="en-US" sz="1400" dirty="0" smtClean="0">
                <a:solidFill>
                  <a:srgbClr val="C00000"/>
                </a:solidFill>
              </a:rPr>
              <a:t>BR</a:t>
            </a:r>
            <a:r>
              <a:rPr lang="ru-RU" sz="1400" dirty="0" smtClean="0"/>
              <a:t> </a:t>
            </a:r>
            <a:r>
              <a:rPr lang="ru-RU" sz="1400" dirty="0"/>
              <a:t>– базовый курс своп </a:t>
            </a:r>
            <a:r>
              <a:rPr lang="ru-RU" sz="1400" dirty="0" smtClean="0"/>
              <a:t>контракта</a:t>
            </a:r>
            <a:endParaRPr lang="en-US" sz="1400" dirty="0" smtClean="0"/>
          </a:p>
          <a:p>
            <a:pPr lvl="0" algn="just"/>
            <a:endParaRPr lang="ru-RU" sz="1400" dirty="0" smtClean="0"/>
          </a:p>
          <a:p>
            <a:pPr marL="342900" indent="-342900" algn="just">
              <a:buFont typeface="+mj-lt"/>
              <a:buAutoNum type="arabicPeriod" startAt="2"/>
            </a:pPr>
            <a:r>
              <a:rPr lang="ru-RU" sz="1400" dirty="0" smtClean="0"/>
              <a:t>В </a:t>
            </a:r>
            <a:r>
              <a:rPr lang="ru-RU" sz="1400" dirty="0"/>
              <a:t>дату исполнения контракта покупатель по своп контракту обязан уплатить продавцу по своп контракту сумму иностранной валюты в объеме лота, а продавец обязан уплатить покупателю сумму в российских рублях, равную: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L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x </a:t>
            </a:r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ru-RU" sz="1400" dirty="0"/>
              <a:t>, где</a:t>
            </a:r>
          </a:p>
          <a:p>
            <a:pPr marL="355600" algn="just"/>
            <a:r>
              <a:rPr lang="en-US" sz="1400" dirty="0" smtClean="0">
                <a:solidFill>
                  <a:srgbClr val="C00000"/>
                </a:solidFill>
              </a:rPr>
              <a:t>L</a:t>
            </a:r>
            <a:r>
              <a:rPr lang="en-US" sz="1400" dirty="0" smtClean="0"/>
              <a:t> </a:t>
            </a:r>
            <a:r>
              <a:rPr lang="ru-RU" sz="1400" dirty="0" smtClean="0"/>
              <a:t>  </a:t>
            </a:r>
            <a:r>
              <a:rPr lang="en-US" sz="1400" dirty="0" smtClean="0"/>
              <a:t>– </a:t>
            </a:r>
            <a:r>
              <a:rPr lang="ru-RU" sz="1400" dirty="0" smtClean="0"/>
              <a:t> лот </a:t>
            </a:r>
            <a:r>
              <a:rPr lang="ru-RU" sz="1400" dirty="0"/>
              <a:t>своп контракта</a:t>
            </a:r>
          </a:p>
          <a:p>
            <a:pPr marL="355600" lvl="0"/>
            <a:r>
              <a:rPr lang="en-US" sz="1400" dirty="0" err="1" smtClean="0">
                <a:solidFill>
                  <a:srgbClr val="C00000"/>
                </a:solidFill>
              </a:rPr>
              <a:t>Rc</a:t>
            </a:r>
            <a:r>
              <a:rPr lang="ru-RU" sz="1400" dirty="0" smtClean="0"/>
              <a:t> - </a:t>
            </a:r>
            <a:r>
              <a:rPr lang="ru-RU" sz="1400" dirty="0"/>
              <a:t> Р</a:t>
            </a:r>
            <a:r>
              <a:rPr lang="ru-RU" sz="1400" dirty="0" smtClean="0"/>
              <a:t>асчетная </a:t>
            </a:r>
            <a:r>
              <a:rPr lang="ru-RU" sz="1400" dirty="0"/>
              <a:t>цена </a:t>
            </a:r>
            <a:r>
              <a:rPr lang="ru-RU" sz="1400" dirty="0" smtClean="0"/>
              <a:t>контракта, </a:t>
            </a:r>
            <a:r>
              <a:rPr lang="ru-RU" sz="1400" dirty="0"/>
              <a:t>по которой была рассчитана последняя вариационная </a:t>
            </a:r>
            <a:r>
              <a:rPr lang="ru-RU" sz="1400" dirty="0" smtClean="0"/>
              <a:t>маржа</a:t>
            </a:r>
            <a:r>
              <a:rPr lang="en-US" sz="1400" dirty="0" smtClean="0"/>
              <a:t> (</a:t>
            </a:r>
            <a:r>
              <a:rPr lang="ru-RU" sz="1400" dirty="0" smtClean="0"/>
              <a:t>в дату </a:t>
            </a:r>
            <a:r>
              <a:rPr lang="ru-RU" sz="1400" dirty="0"/>
              <a:t>исполнения </a:t>
            </a:r>
            <a:r>
              <a:rPr lang="ru-RU" sz="1400" dirty="0" smtClean="0"/>
              <a:t>контракта </a:t>
            </a:r>
            <a:r>
              <a:rPr lang="en-US" sz="1400" dirty="0" err="1" smtClean="0"/>
              <a:t>Rc</a:t>
            </a:r>
            <a:r>
              <a:rPr lang="en-US" sz="1400" dirty="0" smtClean="0"/>
              <a:t> </a:t>
            </a:r>
            <a:r>
              <a:rPr lang="ru-RU" sz="1400" dirty="0" smtClean="0"/>
              <a:t>= </a:t>
            </a:r>
            <a:r>
              <a:rPr lang="ru-RU" sz="1400" dirty="0"/>
              <a:t>Центральному </a:t>
            </a:r>
            <a:r>
              <a:rPr lang="ru-RU" sz="1400" dirty="0" smtClean="0"/>
              <a:t>курсу)</a:t>
            </a:r>
            <a:endParaRPr lang="ru-RU" sz="1400" dirty="0"/>
          </a:p>
          <a:p>
            <a:endParaRPr lang="ru-RU" sz="1400" dirty="0">
              <a:solidFill>
                <a:srgbClr val="C00000"/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ru-RU" sz="1400" dirty="0" smtClean="0"/>
              <a:t>Стороны </a:t>
            </a:r>
            <a:r>
              <a:rPr lang="ru-RU" sz="1400" dirty="0"/>
              <a:t>контракта обязаны уплачивать друг другу вариационную маржу, размер которой зависит от изменения расчетной цены контракта. Расчет и уплата вариационной маржи осуществляется с даты, следующей за датой заключения контракта, до даты  исполнения контракта </a:t>
            </a:r>
            <a:r>
              <a:rPr lang="ru-RU" sz="1400" dirty="0" smtClean="0"/>
              <a:t>включительно</a:t>
            </a:r>
            <a:endParaRPr lang="en-US" sz="1400" dirty="0" smtClean="0"/>
          </a:p>
          <a:p>
            <a:pPr algn="just"/>
            <a:endParaRPr lang="ru-RU" sz="1400" dirty="0"/>
          </a:p>
          <a:p>
            <a:pPr marL="355600" algn="ctr"/>
            <a:r>
              <a:rPr lang="en-US" sz="1400" dirty="0" err="1" smtClean="0">
                <a:solidFill>
                  <a:srgbClr val="C00000"/>
                </a:solidFill>
              </a:rPr>
              <a:t>Rc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C00000"/>
                </a:solidFill>
              </a:rPr>
              <a:t>(</a:t>
            </a:r>
            <a:r>
              <a:rPr lang="en-US" sz="1400" dirty="0" smtClean="0">
                <a:solidFill>
                  <a:srgbClr val="C00000"/>
                </a:solidFill>
              </a:rPr>
              <a:t>T) </a:t>
            </a:r>
            <a:r>
              <a:rPr lang="ru-RU" sz="1400" dirty="0" smtClean="0">
                <a:solidFill>
                  <a:srgbClr val="C00000"/>
                </a:solidFill>
              </a:rPr>
              <a:t>= </a:t>
            </a:r>
            <a:r>
              <a:rPr lang="ru-RU" sz="1400" dirty="0">
                <a:solidFill>
                  <a:srgbClr val="C00000"/>
                </a:solidFill>
              </a:rPr>
              <a:t>Центральный курс + центральное значение Индикативного курса сделок своп на дату </a:t>
            </a:r>
            <a:r>
              <a:rPr lang="en-US" sz="1400" dirty="0" smtClean="0">
                <a:solidFill>
                  <a:srgbClr val="C00000"/>
                </a:solidFill>
              </a:rPr>
              <a:t>T</a:t>
            </a:r>
            <a:r>
              <a:rPr lang="en-US" sz="1400" dirty="0"/>
              <a:t>, </a:t>
            </a:r>
            <a:r>
              <a:rPr lang="ru-RU" sz="1400" dirty="0"/>
              <a:t>где</a:t>
            </a:r>
          </a:p>
          <a:p>
            <a:pPr marL="355600"/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(</a:t>
            </a:r>
            <a:r>
              <a:rPr lang="en-US" sz="1400" dirty="0">
                <a:solidFill>
                  <a:srgbClr val="C00000"/>
                </a:solidFill>
              </a:rPr>
              <a:t>T) </a:t>
            </a:r>
            <a:r>
              <a:rPr lang="ru-RU" sz="1400" dirty="0" smtClean="0">
                <a:solidFill>
                  <a:srgbClr val="C00000"/>
                </a:solidFill>
              </a:rPr>
              <a:t> - </a:t>
            </a:r>
            <a:r>
              <a:rPr lang="ru-RU" sz="1400" dirty="0" smtClean="0"/>
              <a:t>Расчетная </a:t>
            </a:r>
            <a:r>
              <a:rPr lang="ru-RU" sz="1400" dirty="0"/>
              <a:t>цена контракта с датой исполнения </a:t>
            </a:r>
            <a:r>
              <a:rPr lang="en-US" sz="1400" dirty="0"/>
              <a:t>T</a:t>
            </a:r>
            <a:endParaRPr lang="ru-RU" sz="1400" dirty="0"/>
          </a:p>
          <a:p>
            <a:pPr lvl="0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88401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 txBox="1">
            <a:spLocks/>
          </p:cNvSpPr>
          <p:nvPr/>
        </p:nvSpPr>
        <p:spPr bwMode="auto">
          <a:xfrm>
            <a:off x="971500" y="260561"/>
            <a:ext cx="8172500" cy="57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 smtClean="0">
                <a:latin typeface="Verdana" pitchFamily="34" charset="0"/>
              </a:rPr>
              <a:t>ВАРИАЦИОННАЯ МАРЖА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СВОП КОНТРАКТУ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250642" y="836640"/>
            <a:ext cx="7416800" cy="547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just"/>
            <a:r>
              <a:rPr lang="ru-RU" sz="1400" dirty="0"/>
              <a:t>Вариационная маржа по своп контракту с датой исполнения </a:t>
            </a:r>
            <a:r>
              <a:rPr lang="en-US" sz="1400" dirty="0"/>
              <a:t>T </a:t>
            </a:r>
            <a:r>
              <a:rPr lang="ru-RU" sz="1400" dirty="0" smtClean="0"/>
              <a:t>в </a:t>
            </a:r>
            <a:r>
              <a:rPr lang="ru-RU" sz="1400" dirty="0"/>
              <a:t>Расчетный день, следующий за датой заключения своп контракта, рассчитывается по формуле:</a:t>
            </a:r>
          </a:p>
          <a:p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VM</a:t>
            </a:r>
            <a:r>
              <a:rPr lang="en-US" sz="1400" baseline="-25000" dirty="0" smtClean="0">
                <a:solidFill>
                  <a:srgbClr val="C00000"/>
                </a:solidFill>
              </a:rPr>
              <a:t>O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= (</a:t>
            </a:r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en-US" sz="1400" dirty="0">
                <a:solidFill>
                  <a:srgbClr val="C00000"/>
                </a:solidFill>
              </a:rPr>
              <a:t> – (BR + SR) × L, </a:t>
            </a:r>
            <a:r>
              <a:rPr lang="ru-RU" sz="1400" dirty="0"/>
              <a:t>где </a:t>
            </a:r>
            <a:endParaRPr lang="ru-RU" sz="1400" dirty="0" smtClean="0"/>
          </a:p>
          <a:p>
            <a:pPr algn="ctr"/>
            <a:endParaRPr lang="ru-RU" sz="1400" dirty="0"/>
          </a:p>
          <a:p>
            <a:r>
              <a:rPr lang="en-US" sz="1400" dirty="0" smtClean="0">
                <a:solidFill>
                  <a:srgbClr val="C00000"/>
                </a:solidFill>
              </a:rPr>
              <a:t>VM</a:t>
            </a:r>
            <a:r>
              <a:rPr lang="x-none" sz="1400" baseline="-25000">
                <a:solidFill>
                  <a:srgbClr val="C00000"/>
                </a:solidFill>
              </a:rPr>
              <a:t>O</a:t>
            </a:r>
            <a:r>
              <a:rPr lang="x-none" sz="1400"/>
              <a:t> – вариационная маржа по </a:t>
            </a:r>
            <a:r>
              <a:rPr lang="ru-RU" sz="1400" dirty="0"/>
              <a:t>своп к</a:t>
            </a:r>
            <a:r>
              <a:rPr lang="x-none" sz="1400" smtClean="0"/>
              <a:t>онтракту</a:t>
            </a:r>
            <a:endParaRPr lang="ru-RU" sz="1400" dirty="0"/>
          </a:p>
          <a:p>
            <a:pPr marL="541338" indent="-541338"/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ru-RU" sz="1400" dirty="0"/>
              <a:t> </a:t>
            </a:r>
            <a:r>
              <a:rPr lang="ru-RU" sz="1400" dirty="0" smtClean="0"/>
              <a:t>   – Расчетная </a:t>
            </a:r>
            <a:r>
              <a:rPr lang="ru-RU" sz="1400" dirty="0"/>
              <a:t>цена своп </a:t>
            </a:r>
            <a:r>
              <a:rPr lang="ru-RU" sz="1400" dirty="0" smtClean="0"/>
              <a:t>контракта </a:t>
            </a:r>
            <a:r>
              <a:rPr lang="ru-RU" sz="1400" dirty="0"/>
              <a:t>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, </a:t>
            </a:r>
            <a:r>
              <a:rPr lang="ru-RU" sz="1400" dirty="0"/>
              <a:t>определенная в текущий Расчетный </a:t>
            </a:r>
            <a:r>
              <a:rPr lang="ru-RU" sz="1400" dirty="0" smtClean="0"/>
              <a:t>день</a:t>
            </a:r>
            <a:endParaRPr lang="ru-RU" sz="1400" dirty="0"/>
          </a:p>
          <a:p>
            <a:r>
              <a:rPr lang="en-US" sz="1400" dirty="0">
                <a:solidFill>
                  <a:srgbClr val="C00000"/>
                </a:solidFill>
              </a:rPr>
              <a:t>BR</a:t>
            </a:r>
            <a:r>
              <a:rPr lang="ru-RU" sz="1400" dirty="0"/>
              <a:t> </a:t>
            </a:r>
            <a:r>
              <a:rPr lang="ru-RU" sz="1400" dirty="0" smtClean="0"/>
              <a:t>  – </a:t>
            </a:r>
            <a:r>
              <a:rPr lang="ru-RU" sz="1400" dirty="0"/>
              <a:t>базовый курс своп </a:t>
            </a:r>
            <a:r>
              <a:rPr lang="ru-RU" sz="1400" dirty="0" smtClean="0"/>
              <a:t>контракта</a:t>
            </a:r>
            <a:endParaRPr lang="ru-RU" sz="1400" dirty="0"/>
          </a:p>
          <a:p>
            <a:r>
              <a:rPr lang="en-US" sz="1400" dirty="0">
                <a:solidFill>
                  <a:srgbClr val="C00000"/>
                </a:solidFill>
              </a:rPr>
              <a:t>SR</a:t>
            </a:r>
            <a:r>
              <a:rPr lang="ru-RU" sz="1400" dirty="0"/>
              <a:t> </a:t>
            </a:r>
            <a:r>
              <a:rPr lang="ru-RU" sz="1400" dirty="0" smtClean="0"/>
              <a:t>  – </a:t>
            </a:r>
            <a:r>
              <a:rPr lang="ru-RU" sz="1400" dirty="0"/>
              <a:t>цена своп </a:t>
            </a:r>
            <a:r>
              <a:rPr lang="ru-RU" sz="1400" dirty="0" smtClean="0"/>
              <a:t>контракта</a:t>
            </a:r>
            <a:endParaRPr lang="ru-RU" sz="1400" dirty="0"/>
          </a:p>
          <a:p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smtClean="0">
                <a:solidFill>
                  <a:srgbClr val="C00000"/>
                </a:solidFill>
              </a:rPr>
              <a:t>L</a:t>
            </a:r>
            <a:r>
              <a:rPr lang="ru-RU" sz="1400" dirty="0" smtClean="0">
                <a:solidFill>
                  <a:srgbClr val="C00000"/>
                </a:solidFill>
              </a:rPr>
              <a:t>    </a:t>
            </a:r>
            <a:r>
              <a:rPr lang="ru-RU" sz="1400" dirty="0" smtClean="0"/>
              <a:t>– </a:t>
            </a:r>
            <a:r>
              <a:rPr lang="ru-RU" sz="1400" dirty="0"/>
              <a:t>лот своп </a:t>
            </a:r>
            <a:r>
              <a:rPr lang="ru-RU" sz="1400" dirty="0" smtClean="0"/>
              <a:t>контракта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r>
              <a:rPr lang="x-none" sz="1400"/>
              <a:t>Вариационная маржа по своп </a:t>
            </a:r>
            <a:r>
              <a:rPr lang="x-none" sz="1400" smtClean="0"/>
              <a:t>контракту</a:t>
            </a:r>
            <a:r>
              <a:rPr lang="ru-RU" sz="1400" dirty="0"/>
              <a:t> 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, </a:t>
            </a:r>
            <a:r>
              <a:rPr lang="ru-RU" sz="1400" dirty="0"/>
              <a:t>начиная со второго</a:t>
            </a:r>
            <a:r>
              <a:rPr lang="x-none" sz="1400"/>
              <a:t> Расчетн</a:t>
            </a:r>
            <a:r>
              <a:rPr lang="ru-RU" sz="1400" dirty="0"/>
              <a:t>ого</a:t>
            </a:r>
            <a:r>
              <a:rPr lang="x-none" sz="1400"/>
              <a:t> дн</a:t>
            </a:r>
            <a:r>
              <a:rPr lang="ru-RU" sz="1400" dirty="0"/>
              <a:t>я</a:t>
            </a:r>
            <a:r>
              <a:rPr lang="x-none" sz="1400"/>
              <a:t>, следующ</a:t>
            </a:r>
            <a:r>
              <a:rPr lang="ru-RU" sz="1400" dirty="0"/>
              <a:t>его</a:t>
            </a:r>
            <a:r>
              <a:rPr lang="x-none" sz="1400"/>
              <a:t> за датой заключения своп контракта</a:t>
            </a:r>
            <a:r>
              <a:rPr lang="ru-RU" sz="1400" dirty="0"/>
              <a:t> и до Даты исполнения обязательств по второй части своп контракта включительно</a:t>
            </a:r>
            <a:r>
              <a:rPr lang="x-none" sz="1400"/>
              <a:t>, рассчитывается по формуле:</a:t>
            </a:r>
            <a:endParaRPr lang="ru-RU" sz="1400" dirty="0"/>
          </a:p>
          <a:p>
            <a:endParaRPr lang="ru-RU" sz="1400" dirty="0" smtClean="0"/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en-US" sz="1400" baseline="-25000" dirty="0">
                <a:solidFill>
                  <a:srgbClr val="C00000"/>
                </a:solidFill>
              </a:rPr>
              <a:t>T</a:t>
            </a:r>
            <a:r>
              <a:rPr lang="x-none" sz="1400">
                <a:solidFill>
                  <a:srgbClr val="C00000"/>
                </a:solidFill>
              </a:rPr>
              <a:t> = (</a:t>
            </a:r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x-none" sz="1400">
                <a:solidFill>
                  <a:srgbClr val="C00000"/>
                </a:solidFill>
              </a:rPr>
              <a:t> – </a:t>
            </a:r>
            <a:r>
              <a:rPr lang="en-US" sz="1400" dirty="0" err="1">
                <a:solidFill>
                  <a:srgbClr val="C00000"/>
                </a:solidFill>
              </a:rPr>
              <a:t>Rcp</a:t>
            </a:r>
            <a:r>
              <a:rPr lang="x-none" sz="1400">
                <a:solidFill>
                  <a:srgbClr val="C00000"/>
                </a:solidFill>
              </a:rPr>
              <a:t>) × </a:t>
            </a:r>
            <a:r>
              <a:rPr lang="en-US" sz="1400" dirty="0">
                <a:solidFill>
                  <a:srgbClr val="C00000"/>
                </a:solidFill>
              </a:rPr>
              <a:t>L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smtClean="0"/>
              <a:t>где</a:t>
            </a:r>
          </a:p>
          <a:p>
            <a:pPr algn="ctr"/>
            <a:endParaRPr lang="ru-RU" sz="1400" dirty="0"/>
          </a:p>
          <a:p>
            <a:r>
              <a:rPr lang="en-US" sz="1400" dirty="0" smtClean="0">
                <a:solidFill>
                  <a:srgbClr val="C00000"/>
                </a:solidFill>
              </a:rPr>
              <a:t>VM</a:t>
            </a:r>
            <a:r>
              <a:rPr lang="en-US" sz="1400" baseline="-25000" dirty="0" smtClean="0">
                <a:solidFill>
                  <a:srgbClr val="C00000"/>
                </a:solidFill>
              </a:rPr>
              <a:t>T</a:t>
            </a:r>
            <a:r>
              <a:rPr lang="x-none" sz="1400" smtClean="0"/>
              <a:t> </a:t>
            </a:r>
            <a:r>
              <a:rPr lang="x-none" sz="1400"/>
              <a:t>– вариационная маржа по </a:t>
            </a:r>
            <a:r>
              <a:rPr lang="ru-RU" sz="1400" dirty="0"/>
              <a:t>своп к</a:t>
            </a:r>
            <a:r>
              <a:rPr lang="x-none" sz="1400" smtClean="0"/>
              <a:t>онтракту</a:t>
            </a:r>
            <a:endParaRPr lang="ru-RU" sz="1400" dirty="0"/>
          </a:p>
          <a:p>
            <a:pPr marL="541338" indent="-541338"/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ru-RU" sz="1400" dirty="0"/>
              <a:t> </a:t>
            </a:r>
            <a:r>
              <a:rPr lang="ru-RU" sz="1400" dirty="0" smtClean="0"/>
              <a:t>  –  Расчетная </a:t>
            </a:r>
            <a:r>
              <a:rPr lang="ru-RU" sz="1400" dirty="0"/>
              <a:t>цена своп контракта 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, </a:t>
            </a:r>
            <a:r>
              <a:rPr lang="ru-RU" sz="1400" dirty="0"/>
              <a:t>определенная в текущий Расчетный </a:t>
            </a:r>
            <a:r>
              <a:rPr lang="ru-RU" sz="1400" dirty="0" smtClean="0"/>
              <a:t>день</a:t>
            </a:r>
            <a:endParaRPr lang="ru-RU" sz="1400" dirty="0"/>
          </a:p>
          <a:p>
            <a:pPr marL="541338" indent="-541338"/>
            <a:r>
              <a:rPr lang="en-US" sz="1400" dirty="0" err="1" smtClean="0">
                <a:solidFill>
                  <a:srgbClr val="C00000"/>
                </a:solidFill>
              </a:rPr>
              <a:t>Rc</a:t>
            </a:r>
            <a:r>
              <a:rPr lang="en-US" sz="1400" baseline="-25000" dirty="0" err="1" smtClean="0">
                <a:solidFill>
                  <a:srgbClr val="C00000"/>
                </a:solidFill>
              </a:rPr>
              <a:t>p</a:t>
            </a:r>
            <a:r>
              <a:rPr lang="ru-RU" sz="1400" baseline="-25000" dirty="0" smtClean="0">
                <a:solidFill>
                  <a:srgbClr val="C00000"/>
                </a:solidFill>
              </a:rPr>
              <a:t>   </a:t>
            </a:r>
            <a:r>
              <a:rPr lang="ru-RU" sz="1400" dirty="0" smtClean="0"/>
              <a:t>– </a:t>
            </a:r>
            <a:r>
              <a:rPr lang="ru-RU" sz="1400" dirty="0"/>
              <a:t>Расчетная цена своп контракта 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, </a:t>
            </a:r>
            <a:r>
              <a:rPr lang="ru-RU" sz="1400" dirty="0"/>
              <a:t>определенная в предыдущий Расчетный </a:t>
            </a:r>
            <a:r>
              <a:rPr lang="ru-RU" sz="1400" dirty="0" smtClean="0"/>
              <a:t>день</a:t>
            </a:r>
            <a:endParaRPr lang="ru-RU" sz="1400" dirty="0"/>
          </a:p>
          <a:p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smtClean="0">
                <a:solidFill>
                  <a:srgbClr val="C00000"/>
                </a:solidFill>
              </a:rPr>
              <a:t>L</a:t>
            </a:r>
            <a:r>
              <a:rPr lang="ru-RU" sz="1400" dirty="0" smtClean="0"/>
              <a:t>    – </a:t>
            </a:r>
            <a:r>
              <a:rPr lang="ru-RU" sz="1400" dirty="0"/>
              <a:t>лот своп </a:t>
            </a:r>
            <a:r>
              <a:rPr lang="ru-RU" sz="1400" dirty="0" smtClean="0"/>
              <a:t>контракта</a:t>
            </a:r>
            <a:endParaRPr lang="ru-RU" sz="1400" dirty="0"/>
          </a:p>
          <a:p>
            <a:pPr marL="342900" indent="-342900">
              <a:buAutoNum type="arabicParenR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 txBox="1">
            <a:spLocks/>
          </p:cNvSpPr>
          <p:nvPr/>
        </p:nvSpPr>
        <p:spPr bwMode="auto">
          <a:xfrm>
            <a:off x="1102604" y="267614"/>
            <a:ext cx="7862005" cy="64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latin typeface="Verdana" pitchFamily="34" charset="0"/>
              </a:rPr>
              <a:t>В</a:t>
            </a:r>
            <a:r>
              <a:rPr lang="ru-RU" sz="2000" b="1" dirty="0" smtClean="0">
                <a:latin typeface="Verdana" pitchFamily="34" charset="0"/>
              </a:rPr>
              <a:t>АРИАЦИОННАЯ МАРЖА</a:t>
            </a:r>
            <a:r>
              <a:rPr lang="en-US" sz="2000" b="1" dirty="0" smtClean="0">
                <a:latin typeface="Verdana" pitchFamily="34" charset="0"/>
              </a:rPr>
              <a:t>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ФЬЮЧЕРСНОМУ КОНТРАКТУ 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266440" y="1124680"/>
            <a:ext cx="7416800" cy="496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lvl="1"/>
            <a:r>
              <a:rPr lang="ru-RU" sz="1400" dirty="0"/>
              <a:t>Вариационная маржа по фьючерсному контракту с датой исполнения </a:t>
            </a:r>
            <a:r>
              <a:rPr lang="en-US" sz="1400" dirty="0"/>
              <a:t>T </a:t>
            </a:r>
            <a:r>
              <a:rPr lang="ru-RU" sz="1400" dirty="0" smtClean="0"/>
              <a:t>в </a:t>
            </a:r>
            <a:r>
              <a:rPr lang="ru-RU" sz="1400" dirty="0"/>
              <a:t>Расчетный день, следующий за датой заключения фьючерсного контракта, рассчитывается по формуле:</a:t>
            </a:r>
          </a:p>
          <a:p>
            <a:endParaRPr lang="ru-RU" sz="1400" dirty="0" smtClean="0"/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VM</a:t>
            </a:r>
            <a:r>
              <a:rPr lang="en-US" sz="1400" baseline="-25000" dirty="0" smtClean="0">
                <a:solidFill>
                  <a:srgbClr val="C00000"/>
                </a:solidFill>
              </a:rPr>
              <a:t>O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>
                <a:solidFill>
                  <a:srgbClr val="C00000"/>
                </a:solidFill>
              </a:rPr>
              <a:t>= (</a:t>
            </a:r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en-US" sz="1400" dirty="0">
                <a:solidFill>
                  <a:srgbClr val="C00000"/>
                </a:solidFill>
              </a:rPr>
              <a:t> – </a:t>
            </a:r>
            <a:r>
              <a:rPr lang="en-US" sz="1400" dirty="0" smtClean="0">
                <a:solidFill>
                  <a:srgbClr val="C00000"/>
                </a:solidFill>
              </a:rPr>
              <a:t>Price) </a:t>
            </a:r>
            <a:r>
              <a:rPr lang="en-US" sz="1400" dirty="0">
                <a:solidFill>
                  <a:srgbClr val="C00000"/>
                </a:solidFill>
              </a:rPr>
              <a:t>× L, </a:t>
            </a:r>
            <a:r>
              <a:rPr lang="ru-RU" sz="1400" dirty="0"/>
              <a:t>где 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VM</a:t>
            </a:r>
            <a:r>
              <a:rPr lang="x-none" sz="1400" baseline="-25000">
                <a:solidFill>
                  <a:srgbClr val="C00000"/>
                </a:solidFill>
              </a:rPr>
              <a:t>O</a:t>
            </a:r>
            <a:r>
              <a:rPr lang="x-none" sz="1400"/>
              <a:t> </a:t>
            </a:r>
            <a:r>
              <a:rPr lang="ru-RU" sz="1400" dirty="0" smtClean="0"/>
              <a:t> </a:t>
            </a:r>
            <a:r>
              <a:rPr lang="x-none" sz="1400" smtClean="0"/>
              <a:t>– </a:t>
            </a:r>
            <a:r>
              <a:rPr lang="ru-RU" sz="1400" dirty="0" smtClean="0"/>
              <a:t> </a:t>
            </a:r>
            <a:r>
              <a:rPr lang="x-none" sz="1400" smtClean="0"/>
              <a:t>вариационная </a:t>
            </a:r>
            <a:r>
              <a:rPr lang="x-none" sz="1400"/>
              <a:t>маржа по </a:t>
            </a:r>
            <a:r>
              <a:rPr lang="ru-RU" sz="1400" dirty="0"/>
              <a:t>фьючерсному к</a:t>
            </a:r>
            <a:r>
              <a:rPr lang="x-none" sz="1400" smtClean="0"/>
              <a:t>онтракту</a:t>
            </a:r>
            <a:endParaRPr lang="ru-RU" sz="1400" dirty="0"/>
          </a:p>
          <a:p>
            <a:pPr marL="630238" indent="-630238"/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ru-RU" sz="1400" dirty="0"/>
              <a:t> </a:t>
            </a:r>
            <a:r>
              <a:rPr lang="ru-RU" sz="1400" dirty="0" smtClean="0"/>
              <a:t>   –   Расчетная </a:t>
            </a:r>
            <a:r>
              <a:rPr lang="ru-RU" sz="1400" dirty="0"/>
              <a:t>цена фьючерсного контракта 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, </a:t>
            </a:r>
            <a:r>
              <a:rPr lang="ru-RU" sz="1400" dirty="0"/>
              <a:t>определенная в текущий Расчетный </a:t>
            </a:r>
            <a:r>
              <a:rPr lang="ru-RU" sz="1400" dirty="0" smtClean="0"/>
              <a:t>день</a:t>
            </a:r>
            <a:endParaRPr lang="ru-RU" sz="1400" dirty="0"/>
          </a:p>
          <a:p>
            <a:r>
              <a:rPr lang="en-US" sz="1400" dirty="0">
                <a:solidFill>
                  <a:srgbClr val="C00000"/>
                </a:solidFill>
              </a:rPr>
              <a:t>Price</a:t>
            </a:r>
            <a:r>
              <a:rPr lang="ru-RU" sz="1400" dirty="0"/>
              <a:t> – </a:t>
            </a:r>
            <a:r>
              <a:rPr lang="ru-RU" sz="1400" dirty="0" smtClean="0"/>
              <a:t> цена </a:t>
            </a:r>
            <a:r>
              <a:rPr lang="ru-RU" sz="1400" dirty="0"/>
              <a:t>фьючерсного </a:t>
            </a:r>
            <a:r>
              <a:rPr lang="ru-RU" sz="1400" dirty="0" smtClean="0"/>
              <a:t>контракта</a:t>
            </a:r>
            <a:endParaRPr lang="ru-RU" sz="1400" dirty="0"/>
          </a:p>
          <a:p>
            <a:r>
              <a:rPr lang="ru-RU" sz="1400" dirty="0" smtClean="0">
                <a:solidFill>
                  <a:srgbClr val="C00000"/>
                </a:solidFill>
              </a:rPr>
              <a:t>  </a:t>
            </a:r>
            <a:r>
              <a:rPr lang="en-US" sz="1400" dirty="0" smtClean="0">
                <a:solidFill>
                  <a:srgbClr val="C00000"/>
                </a:solidFill>
              </a:rPr>
              <a:t>L</a:t>
            </a:r>
            <a:r>
              <a:rPr lang="ru-RU" sz="1400" dirty="0" smtClean="0"/>
              <a:t>     –   лот </a:t>
            </a:r>
            <a:r>
              <a:rPr lang="ru-RU" sz="1400" dirty="0"/>
              <a:t>фьючерсного </a:t>
            </a:r>
            <a:r>
              <a:rPr lang="ru-RU" sz="1400" dirty="0" smtClean="0"/>
              <a:t>контракта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x-none" sz="1400"/>
              <a:t>Вариационная маржа по фьючерсному контракту</a:t>
            </a:r>
            <a:r>
              <a:rPr lang="ru-RU" sz="1400" dirty="0"/>
              <a:t>, начиная со второго</a:t>
            </a:r>
            <a:r>
              <a:rPr lang="x-none" sz="1400"/>
              <a:t> Расчетн</a:t>
            </a:r>
            <a:r>
              <a:rPr lang="ru-RU" sz="1400" dirty="0"/>
              <a:t>ого</a:t>
            </a:r>
            <a:r>
              <a:rPr lang="x-none" sz="1400"/>
              <a:t> дн</a:t>
            </a:r>
            <a:r>
              <a:rPr lang="ru-RU" sz="1400" dirty="0"/>
              <a:t>я</a:t>
            </a:r>
            <a:r>
              <a:rPr lang="x-none" sz="1400"/>
              <a:t>, следующ</a:t>
            </a:r>
            <a:r>
              <a:rPr lang="ru-RU" sz="1400" dirty="0"/>
              <a:t>его</a:t>
            </a:r>
            <a:r>
              <a:rPr lang="x-none" sz="1400"/>
              <a:t> за датой заключения </a:t>
            </a:r>
            <a:r>
              <a:rPr lang="ru-RU" sz="1400" dirty="0"/>
              <a:t>фьючерсного</a:t>
            </a:r>
            <a:r>
              <a:rPr lang="x-none" sz="1400"/>
              <a:t> контракта</a:t>
            </a:r>
            <a:r>
              <a:rPr lang="ru-RU" sz="1400" dirty="0"/>
              <a:t> и до Даты исполнения обязательств по фьючерсному контракту включительно</a:t>
            </a:r>
            <a:r>
              <a:rPr lang="x-none" sz="1400"/>
              <a:t>, рассчитывается по формуле:</a:t>
            </a:r>
            <a:endParaRPr lang="ru-RU" sz="1400" dirty="0"/>
          </a:p>
          <a:p>
            <a:endParaRPr lang="ru-RU" sz="1400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x-none" sz="1400" baseline="-25000">
                <a:solidFill>
                  <a:srgbClr val="C00000"/>
                </a:solidFill>
              </a:rPr>
              <a:t>T</a:t>
            </a:r>
            <a:r>
              <a:rPr lang="x-none" sz="1400">
                <a:solidFill>
                  <a:srgbClr val="C00000"/>
                </a:solidFill>
              </a:rPr>
              <a:t> = (</a:t>
            </a:r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x-none" sz="1400">
                <a:solidFill>
                  <a:srgbClr val="C00000"/>
                </a:solidFill>
              </a:rPr>
              <a:t> – </a:t>
            </a:r>
            <a:r>
              <a:rPr lang="en-US" sz="1400" dirty="0" err="1">
                <a:solidFill>
                  <a:srgbClr val="C00000"/>
                </a:solidFill>
              </a:rPr>
              <a:t>Rcp</a:t>
            </a:r>
            <a:r>
              <a:rPr lang="x-none" sz="1400">
                <a:solidFill>
                  <a:srgbClr val="C00000"/>
                </a:solidFill>
              </a:rPr>
              <a:t>) × </a:t>
            </a:r>
            <a:r>
              <a:rPr lang="en-US" sz="1400" dirty="0">
                <a:solidFill>
                  <a:srgbClr val="C00000"/>
                </a:solidFill>
              </a:rPr>
              <a:t>L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/>
              <a:t>где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VM</a:t>
            </a:r>
            <a:r>
              <a:rPr lang="en-US" sz="1400" baseline="-25000" dirty="0" smtClean="0">
                <a:solidFill>
                  <a:srgbClr val="C00000"/>
                </a:solidFill>
              </a:rPr>
              <a:t>T</a:t>
            </a:r>
            <a:r>
              <a:rPr lang="x-none" sz="1400" smtClean="0"/>
              <a:t> </a:t>
            </a:r>
            <a:r>
              <a:rPr lang="x-none" sz="1400"/>
              <a:t>– вариационная маржа по </a:t>
            </a:r>
            <a:r>
              <a:rPr lang="ru-RU" sz="1400" dirty="0"/>
              <a:t>фьючерсному к</a:t>
            </a:r>
            <a:r>
              <a:rPr lang="x-none" sz="1400" smtClean="0"/>
              <a:t>онтракту</a:t>
            </a:r>
            <a:endParaRPr lang="ru-RU" sz="1400" dirty="0"/>
          </a:p>
          <a:p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ru-RU" sz="1400" dirty="0"/>
              <a:t> – Расчетная цена фьючерсного контракта 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, </a:t>
            </a:r>
            <a:r>
              <a:rPr lang="ru-RU" sz="1400" dirty="0"/>
              <a:t>определенная в текущий Расчетный </a:t>
            </a:r>
            <a:r>
              <a:rPr lang="ru-RU" sz="1400" dirty="0" smtClean="0"/>
              <a:t>день</a:t>
            </a:r>
            <a:endParaRPr lang="ru-RU" sz="1400" dirty="0"/>
          </a:p>
          <a:p>
            <a:r>
              <a:rPr lang="en-US" sz="1400" dirty="0" err="1">
                <a:solidFill>
                  <a:srgbClr val="C00000"/>
                </a:solidFill>
              </a:rPr>
              <a:t>Rc</a:t>
            </a:r>
            <a:r>
              <a:rPr lang="en-US" sz="1400" baseline="-25000" dirty="0" err="1">
                <a:solidFill>
                  <a:srgbClr val="C00000"/>
                </a:solidFill>
              </a:rPr>
              <a:t>p</a:t>
            </a:r>
            <a:r>
              <a:rPr lang="en-US" sz="1400" dirty="0"/>
              <a:t> </a:t>
            </a:r>
            <a:r>
              <a:rPr lang="ru-RU" sz="1400" dirty="0"/>
              <a:t>– Расчетная цена фьючерсного контракта 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, </a:t>
            </a:r>
            <a:r>
              <a:rPr lang="ru-RU" sz="1400" dirty="0"/>
              <a:t>определенная в предыдущий Расчетный </a:t>
            </a:r>
            <a:r>
              <a:rPr lang="ru-RU" sz="1400" dirty="0" smtClean="0"/>
              <a:t>день</a:t>
            </a:r>
            <a:endParaRPr lang="ru-RU" sz="1400" dirty="0"/>
          </a:p>
          <a:p>
            <a:r>
              <a:rPr lang="en-US" sz="1400" dirty="0">
                <a:solidFill>
                  <a:srgbClr val="C00000"/>
                </a:solidFill>
              </a:rPr>
              <a:t>L</a:t>
            </a:r>
            <a:r>
              <a:rPr lang="ru-RU" sz="1400" dirty="0"/>
              <a:t> – лот фьючерсного </a:t>
            </a:r>
            <a:r>
              <a:rPr lang="ru-RU" sz="1400" dirty="0" smtClean="0"/>
              <a:t>контракта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22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 txBox="1">
            <a:spLocks/>
          </p:cNvSpPr>
          <p:nvPr/>
        </p:nvSpPr>
        <p:spPr bwMode="auto">
          <a:xfrm>
            <a:off x="1115520" y="260560"/>
            <a:ext cx="74168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Вариационная маржа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259540" y="1124680"/>
            <a:ext cx="7416800" cy="460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/>
            <a:r>
              <a:rPr lang="ru-RU" sz="1400" dirty="0"/>
              <a:t>Для Участника клиринга – продавца по своп контракту / фьючерсному контракту с датой исполнения </a:t>
            </a:r>
            <a:r>
              <a:rPr lang="en-US" sz="1400" dirty="0"/>
              <a:t>T </a:t>
            </a:r>
            <a:r>
              <a:rPr lang="ru-RU" sz="1400" dirty="0" smtClean="0"/>
              <a:t>Клиринговый </a:t>
            </a:r>
            <a:r>
              <a:rPr lang="ru-RU" sz="1400" dirty="0"/>
              <a:t>центр рассчитывает величину </a:t>
            </a:r>
            <a:r>
              <a:rPr lang="en-US" sz="1400" dirty="0"/>
              <a:t>VM</a:t>
            </a:r>
            <a:r>
              <a:rPr lang="en-US" sz="1400" baseline="-25000" dirty="0"/>
              <a:t>S</a:t>
            </a:r>
            <a:r>
              <a:rPr lang="ru-RU" sz="1400" dirty="0"/>
              <a:t> по формуле:</a:t>
            </a:r>
          </a:p>
          <a:p>
            <a:endParaRPr lang="en-US" sz="1400" dirty="0" smtClean="0"/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en-US" sz="1400" baseline="-25000" dirty="0">
                <a:solidFill>
                  <a:srgbClr val="C00000"/>
                </a:solidFill>
              </a:rPr>
              <a:t>S</a:t>
            </a:r>
            <a:r>
              <a:rPr lang="x-none" sz="1400">
                <a:solidFill>
                  <a:srgbClr val="C00000"/>
                </a:solidFill>
              </a:rPr>
              <a:t> = – V</a:t>
            </a:r>
            <a:r>
              <a:rPr lang="en-US" sz="1400" dirty="0">
                <a:solidFill>
                  <a:srgbClr val="C00000"/>
                </a:solidFill>
              </a:rPr>
              <a:t>O</a:t>
            </a:r>
            <a:r>
              <a:rPr lang="x-none" sz="1400">
                <a:solidFill>
                  <a:srgbClr val="C00000"/>
                </a:solidFill>
              </a:rPr>
              <a:t>L</a:t>
            </a:r>
            <a:r>
              <a:rPr lang="x-none" sz="1400" baseline="-25000">
                <a:solidFill>
                  <a:srgbClr val="C00000"/>
                </a:solidFill>
              </a:rPr>
              <a:t>i</a:t>
            </a:r>
            <a:r>
              <a:rPr lang="x-none" sz="1400">
                <a:solidFill>
                  <a:srgbClr val="C00000"/>
                </a:solidFill>
              </a:rPr>
              <a:t> × </a:t>
            </a:r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/>
              <a:t>где</a:t>
            </a:r>
            <a:endParaRPr lang="en-US" sz="1400" dirty="0"/>
          </a:p>
          <a:p>
            <a:pPr marL="630238" indent="-630238"/>
            <a:r>
              <a:rPr lang="x-none" sz="1400" smtClean="0">
                <a:solidFill>
                  <a:srgbClr val="C00000"/>
                </a:solidFill>
              </a:rPr>
              <a:t>V</a:t>
            </a:r>
            <a:r>
              <a:rPr lang="en-US" sz="1400" dirty="0">
                <a:solidFill>
                  <a:srgbClr val="C00000"/>
                </a:solidFill>
              </a:rPr>
              <a:t>O</a:t>
            </a:r>
            <a:r>
              <a:rPr lang="x-none" sz="1400">
                <a:solidFill>
                  <a:srgbClr val="C00000"/>
                </a:solidFill>
              </a:rPr>
              <a:t>L</a:t>
            </a:r>
            <a:r>
              <a:rPr lang="x-none" sz="1400" baseline="-25000">
                <a:solidFill>
                  <a:srgbClr val="C00000"/>
                </a:solidFill>
              </a:rPr>
              <a:t>i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–  </a:t>
            </a:r>
            <a:r>
              <a:rPr lang="ru-RU" sz="1400" dirty="0"/>
              <a:t>количество заключенных </a:t>
            </a:r>
            <a:r>
              <a:rPr lang="x-none" sz="1400"/>
              <a:t>своп контракт</a:t>
            </a:r>
            <a:r>
              <a:rPr lang="ru-RU" sz="1400" dirty="0" err="1"/>
              <a:t>ов</a:t>
            </a:r>
            <a:r>
              <a:rPr lang="x-none" sz="1400"/>
              <a:t> / фьючерсн</a:t>
            </a:r>
            <a:r>
              <a:rPr lang="ru-RU" sz="1400" dirty="0" err="1"/>
              <a:t>ых</a:t>
            </a:r>
            <a:r>
              <a:rPr lang="x-none" sz="1400"/>
              <a:t> контракт</a:t>
            </a:r>
            <a:r>
              <a:rPr lang="ru-RU" sz="1400" dirty="0" err="1"/>
              <a:t>ов</a:t>
            </a:r>
            <a:r>
              <a:rPr lang="ru-RU" sz="1400" dirty="0"/>
              <a:t> с </a:t>
            </a:r>
            <a:r>
              <a:rPr lang="en-US" sz="1400" dirty="0" err="1"/>
              <a:t>i</a:t>
            </a:r>
            <a:r>
              <a:rPr lang="ru-RU" sz="1400" dirty="0"/>
              <a:t>-м базисным активом 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, </a:t>
            </a:r>
            <a:r>
              <a:rPr lang="ru-RU" sz="1400" dirty="0"/>
              <a:t>по которым Участник клиринга является </a:t>
            </a:r>
            <a:r>
              <a:rPr lang="ru-RU" sz="1400" dirty="0" smtClean="0"/>
              <a:t>продавцом</a:t>
            </a:r>
            <a:endParaRPr lang="ru-RU" sz="1400" dirty="0"/>
          </a:p>
          <a:p>
            <a:pPr marL="630238" indent="-630238"/>
            <a:r>
              <a:rPr lang="ru-RU" sz="1400" dirty="0" smtClean="0"/>
              <a:t>  </a:t>
            </a:r>
            <a:r>
              <a:rPr lang="en-US" sz="1400" dirty="0" smtClean="0">
                <a:solidFill>
                  <a:srgbClr val="C00000"/>
                </a:solidFill>
              </a:rPr>
              <a:t>VM</a:t>
            </a:r>
            <a:r>
              <a:rPr lang="ru-RU" sz="1400" dirty="0" smtClean="0"/>
              <a:t>  – вариационная </a:t>
            </a:r>
            <a:r>
              <a:rPr lang="ru-RU" sz="1400" dirty="0"/>
              <a:t>маржа по </a:t>
            </a:r>
            <a:r>
              <a:rPr lang="x-none" sz="1400"/>
              <a:t>своп контракту / фьючерсному </a:t>
            </a:r>
            <a:r>
              <a:rPr lang="x-none" sz="1400" smtClean="0"/>
              <a:t>контракту</a:t>
            </a:r>
            <a:r>
              <a:rPr lang="ru-RU" sz="1400" dirty="0"/>
              <a:t> с датой исполнения </a:t>
            </a:r>
            <a:r>
              <a:rPr lang="en-US" sz="1400" dirty="0" smtClean="0"/>
              <a:t>T</a:t>
            </a:r>
            <a:endParaRPr lang="ru-RU" sz="1400" dirty="0"/>
          </a:p>
          <a:p>
            <a:pPr marL="0" lvl="1"/>
            <a:endParaRPr lang="en-US" sz="1400" dirty="0" smtClean="0"/>
          </a:p>
          <a:p>
            <a:pPr marL="0" lvl="1"/>
            <a:r>
              <a:rPr lang="ru-RU" sz="1400" dirty="0" smtClean="0"/>
              <a:t>Для </a:t>
            </a:r>
            <a:r>
              <a:rPr lang="ru-RU" sz="1400" dirty="0"/>
              <a:t>Участника клиринга – покупателя по своп контракту / фьючерсному контракту 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 </a:t>
            </a:r>
            <a:r>
              <a:rPr lang="ru-RU" sz="1400" dirty="0"/>
              <a:t>Клиринговый центр рассчитывает величину </a:t>
            </a:r>
            <a:r>
              <a:rPr lang="en-US" sz="1400" dirty="0"/>
              <a:t>VM</a:t>
            </a:r>
            <a:r>
              <a:rPr lang="en-US" sz="1400" baseline="-25000" dirty="0"/>
              <a:t>B</a:t>
            </a:r>
            <a:r>
              <a:rPr lang="en-US" sz="1400" dirty="0"/>
              <a:t> </a:t>
            </a:r>
            <a:r>
              <a:rPr lang="ru-RU" sz="1400" dirty="0"/>
              <a:t>по формуле: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pPr algn="ctr"/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en-US" sz="1400" baseline="-25000" dirty="0">
                <a:solidFill>
                  <a:srgbClr val="C00000"/>
                </a:solidFill>
              </a:rPr>
              <a:t>B</a:t>
            </a:r>
            <a:r>
              <a:rPr lang="x-none" sz="1400">
                <a:solidFill>
                  <a:srgbClr val="C00000"/>
                </a:solidFill>
              </a:rPr>
              <a:t> = V</a:t>
            </a:r>
            <a:r>
              <a:rPr lang="en-US" sz="1400" dirty="0">
                <a:solidFill>
                  <a:srgbClr val="C00000"/>
                </a:solidFill>
              </a:rPr>
              <a:t>O</a:t>
            </a:r>
            <a:r>
              <a:rPr lang="x-none" sz="1400">
                <a:solidFill>
                  <a:srgbClr val="C00000"/>
                </a:solidFill>
              </a:rPr>
              <a:t>L</a:t>
            </a:r>
            <a:r>
              <a:rPr lang="x-none" sz="1400" baseline="-25000">
                <a:solidFill>
                  <a:srgbClr val="C00000"/>
                </a:solidFill>
              </a:rPr>
              <a:t>i</a:t>
            </a:r>
            <a:r>
              <a:rPr lang="x-none" sz="1400">
                <a:solidFill>
                  <a:srgbClr val="C00000"/>
                </a:solidFill>
              </a:rPr>
              <a:t> × </a:t>
            </a:r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/>
              <a:t>где</a:t>
            </a:r>
          </a:p>
          <a:p>
            <a:pPr marL="630238" indent="-630238"/>
            <a:r>
              <a:rPr lang="x-none" sz="1400" smtClean="0">
                <a:solidFill>
                  <a:srgbClr val="C00000"/>
                </a:solidFill>
              </a:rPr>
              <a:t>V</a:t>
            </a:r>
            <a:r>
              <a:rPr lang="en-US" sz="1400" dirty="0">
                <a:solidFill>
                  <a:srgbClr val="C00000"/>
                </a:solidFill>
              </a:rPr>
              <a:t>O</a:t>
            </a:r>
            <a:r>
              <a:rPr lang="x-none" sz="1400">
                <a:solidFill>
                  <a:srgbClr val="C00000"/>
                </a:solidFill>
              </a:rPr>
              <a:t>L</a:t>
            </a:r>
            <a:r>
              <a:rPr lang="x-none" sz="1400" baseline="-25000">
                <a:solidFill>
                  <a:srgbClr val="C00000"/>
                </a:solidFill>
              </a:rPr>
              <a:t>i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– </a:t>
            </a:r>
            <a:r>
              <a:rPr lang="ru-RU" sz="1400" dirty="0" smtClean="0"/>
              <a:t> количество </a:t>
            </a:r>
            <a:r>
              <a:rPr lang="ru-RU" sz="1400" dirty="0"/>
              <a:t>заключенных </a:t>
            </a:r>
            <a:r>
              <a:rPr lang="x-none" sz="1400"/>
              <a:t>своп контракт</a:t>
            </a:r>
            <a:r>
              <a:rPr lang="ru-RU" sz="1400" dirty="0" err="1"/>
              <a:t>ов</a:t>
            </a:r>
            <a:r>
              <a:rPr lang="x-none" sz="1400"/>
              <a:t> / фьючерсн</a:t>
            </a:r>
            <a:r>
              <a:rPr lang="ru-RU" sz="1400" dirty="0" err="1"/>
              <a:t>ых</a:t>
            </a:r>
            <a:r>
              <a:rPr lang="x-none" sz="1400"/>
              <a:t> контракт</a:t>
            </a:r>
            <a:r>
              <a:rPr lang="ru-RU" sz="1400" dirty="0" err="1"/>
              <a:t>ов</a:t>
            </a:r>
            <a:r>
              <a:rPr lang="ru-RU" sz="1400" dirty="0"/>
              <a:t> с </a:t>
            </a:r>
            <a:r>
              <a:rPr lang="en-US" sz="1400" dirty="0" err="1"/>
              <a:t>i</a:t>
            </a:r>
            <a:r>
              <a:rPr lang="ru-RU" sz="1400" dirty="0"/>
              <a:t>-м базисным активом с датой исполнения </a:t>
            </a:r>
            <a:r>
              <a:rPr lang="en-US" sz="1400" dirty="0"/>
              <a:t>T</a:t>
            </a:r>
            <a:r>
              <a:rPr lang="ru-RU" sz="1400" dirty="0" smtClean="0"/>
              <a:t>, </a:t>
            </a:r>
            <a:r>
              <a:rPr lang="ru-RU" sz="1400" dirty="0"/>
              <a:t>по которым Участник клиринга является </a:t>
            </a:r>
            <a:r>
              <a:rPr lang="ru-RU" sz="1400" dirty="0" smtClean="0"/>
              <a:t>покупателем</a:t>
            </a:r>
            <a:endParaRPr lang="ru-RU" sz="1400" dirty="0"/>
          </a:p>
          <a:p>
            <a:pPr marL="630238" indent="-630238"/>
            <a:r>
              <a:rPr lang="ru-RU" sz="1400" dirty="0" smtClean="0"/>
              <a:t> </a:t>
            </a:r>
            <a:r>
              <a:rPr lang="en-US" sz="1400" dirty="0" smtClean="0">
                <a:solidFill>
                  <a:srgbClr val="C00000"/>
                </a:solidFill>
              </a:rPr>
              <a:t>VM</a:t>
            </a:r>
            <a:r>
              <a:rPr lang="ru-RU" sz="1400" dirty="0" smtClean="0"/>
              <a:t>   </a:t>
            </a:r>
            <a:r>
              <a:rPr lang="ru-RU" sz="1400" dirty="0"/>
              <a:t>– </a:t>
            </a:r>
            <a:r>
              <a:rPr lang="ru-RU" sz="1400" dirty="0" smtClean="0"/>
              <a:t>вариационная </a:t>
            </a:r>
            <a:r>
              <a:rPr lang="ru-RU" sz="1400" dirty="0"/>
              <a:t>маржа по </a:t>
            </a:r>
            <a:r>
              <a:rPr lang="x-none" sz="1400"/>
              <a:t>своп контракту / фьючерсному </a:t>
            </a:r>
            <a:r>
              <a:rPr lang="x-none" sz="1400" smtClean="0"/>
              <a:t>контракту</a:t>
            </a:r>
            <a:r>
              <a:rPr lang="ru-RU" sz="1400" dirty="0"/>
              <a:t> с датой исполнения </a:t>
            </a:r>
            <a:r>
              <a:rPr lang="en-US" sz="1400" dirty="0" smtClean="0"/>
              <a:t>T</a:t>
            </a:r>
            <a:endParaRPr lang="ru-RU" sz="1400" dirty="0"/>
          </a:p>
          <a:p>
            <a:pPr marL="342900" indent="-342900">
              <a:buAutoNum type="arabicParenR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22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 txBox="1">
            <a:spLocks/>
          </p:cNvSpPr>
          <p:nvPr/>
        </p:nvSpPr>
        <p:spPr bwMode="auto">
          <a:xfrm>
            <a:off x="1115520" y="260560"/>
            <a:ext cx="7416800" cy="9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</a:rPr>
              <a:t>Вариационная маржа</a:t>
            </a:r>
            <a:endParaRPr lang="ru-RU" sz="2400" b="1" dirty="0">
              <a:latin typeface="Verdana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1259540" y="1124680"/>
            <a:ext cx="7416800" cy="460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lvl="1"/>
            <a:r>
              <a:rPr lang="ru-RU" sz="1400" dirty="0"/>
              <a:t>Если рассчитанное </a:t>
            </a:r>
            <a:r>
              <a:rPr lang="ru-RU" sz="1400" dirty="0" smtClean="0"/>
              <a:t>значение </a:t>
            </a:r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en-US" sz="1400" baseline="-25000" dirty="0">
                <a:solidFill>
                  <a:srgbClr val="C00000"/>
                </a:solidFill>
              </a:rPr>
              <a:t>S</a:t>
            </a:r>
            <a:r>
              <a:rPr lang="ru-RU" sz="1400" dirty="0"/>
              <a:t> или </a:t>
            </a:r>
            <a:r>
              <a:rPr lang="en-US" sz="1400" dirty="0" smtClean="0">
                <a:solidFill>
                  <a:srgbClr val="C00000"/>
                </a:solidFill>
              </a:rPr>
              <a:t>VM</a:t>
            </a:r>
            <a:r>
              <a:rPr lang="en-US" sz="1400" baseline="-25000" dirty="0" smtClean="0">
                <a:solidFill>
                  <a:srgbClr val="C00000"/>
                </a:solidFill>
              </a:rPr>
              <a:t>B</a:t>
            </a:r>
            <a:r>
              <a:rPr lang="ru-RU" sz="1400" dirty="0" smtClean="0"/>
              <a:t> </a:t>
            </a:r>
            <a:r>
              <a:rPr lang="ru-RU" sz="1400" dirty="0"/>
              <a:t>отрицательное, это означает наличие обязанности Участника клиринга по уплате вариационной маржи Клиринговому центру в размере, равном абсолютному значению </a:t>
            </a:r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en-US" sz="1400" baseline="-25000" dirty="0">
                <a:solidFill>
                  <a:srgbClr val="C00000"/>
                </a:solidFill>
              </a:rPr>
              <a:t>S</a:t>
            </a:r>
            <a:r>
              <a:rPr lang="ru-RU" sz="1400" dirty="0"/>
              <a:t> или </a:t>
            </a:r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en-US" sz="1400" baseline="-25000" dirty="0">
                <a:solidFill>
                  <a:srgbClr val="C00000"/>
                </a:solidFill>
              </a:rPr>
              <a:t>B</a:t>
            </a:r>
            <a:r>
              <a:rPr lang="ru-RU" sz="1400" dirty="0"/>
              <a:t>, если положительное – наличие требования Участника клиринга к Клиринговому центру по получению вариационной маржи в размере, равном значению </a:t>
            </a:r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en-US" sz="1400" baseline="-25000" dirty="0">
                <a:solidFill>
                  <a:srgbClr val="C00000"/>
                </a:solidFill>
              </a:rPr>
              <a:t>S</a:t>
            </a:r>
            <a:r>
              <a:rPr lang="ru-RU" sz="1400" dirty="0"/>
              <a:t> или </a:t>
            </a:r>
            <a:r>
              <a:rPr lang="en-US" sz="1400" dirty="0">
                <a:solidFill>
                  <a:srgbClr val="C00000"/>
                </a:solidFill>
              </a:rPr>
              <a:t>VM</a:t>
            </a:r>
            <a:r>
              <a:rPr lang="en-US" sz="1400" baseline="-25000" dirty="0">
                <a:solidFill>
                  <a:srgbClr val="C00000"/>
                </a:solidFill>
              </a:rPr>
              <a:t>B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3175" lvl="1"/>
            <a:endParaRPr lang="ru-RU" sz="1400" dirty="0"/>
          </a:p>
          <a:p>
            <a:pPr marL="3175"/>
            <a:r>
              <a:rPr lang="ru-RU" sz="1400" dirty="0" smtClean="0"/>
              <a:t>Исполнение обязательств по уплате Вариационной маржи осуществляется в ходе клиринговой сессии, проводимой на Валютном рынке до начала торгов.</a:t>
            </a:r>
          </a:p>
          <a:p>
            <a:pPr marL="3175"/>
            <a:endParaRPr lang="en-US" sz="1400" dirty="0" smtClean="0"/>
          </a:p>
          <a:p>
            <a:pPr marL="3175"/>
            <a:r>
              <a:rPr lang="x-none" sz="1400" smtClean="0"/>
              <a:t>Информация </a:t>
            </a:r>
            <a:r>
              <a:rPr lang="x-none" sz="1400"/>
              <a:t>о размере </a:t>
            </a:r>
            <a:r>
              <a:rPr lang="ru-RU" sz="1400" dirty="0" smtClean="0"/>
              <a:t>требований</a:t>
            </a:r>
            <a:r>
              <a:rPr lang="en-US" sz="1400" dirty="0" smtClean="0"/>
              <a:t>/</a:t>
            </a:r>
            <a:r>
              <a:rPr lang="x-none" sz="1400" smtClean="0"/>
              <a:t>обязательств </a:t>
            </a:r>
            <a:r>
              <a:rPr lang="x-none" sz="1400"/>
              <a:t>Участника клиринга по </a:t>
            </a:r>
            <a:r>
              <a:rPr lang="x-none" sz="1400" smtClean="0"/>
              <a:t>уплате </a:t>
            </a:r>
            <a:r>
              <a:rPr lang="ru-RU" sz="1400" dirty="0" smtClean="0"/>
              <a:t>вариационной </a:t>
            </a:r>
            <a:r>
              <a:rPr lang="ru-RU" sz="1400" dirty="0"/>
              <a:t>маржи</a:t>
            </a:r>
            <a:r>
              <a:rPr lang="x-none" sz="1400"/>
              <a:t> указывается в Отчете об </a:t>
            </a:r>
            <a:r>
              <a:rPr lang="x-none" sz="1400" smtClean="0"/>
              <a:t>обязательствах</a:t>
            </a:r>
            <a:r>
              <a:rPr lang="ru-RU" sz="1400" dirty="0" smtClean="0"/>
              <a:t> по ПФИ.</a:t>
            </a:r>
            <a:endParaRPr lang="ru-RU" sz="1400" dirty="0"/>
          </a:p>
          <a:p>
            <a:pPr marL="3175" lvl="1"/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422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520" y="231542"/>
            <a:ext cx="727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Verdana" pitchFamily="34" charset="0"/>
              </a:rPr>
              <a:t>Введение новых клиринговых отчетов</a:t>
            </a:r>
            <a:endParaRPr lang="en-US" sz="2400" b="1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172" y="836640"/>
            <a:ext cx="749043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b="1" dirty="0"/>
              <a:t>Отчет об обязательствах по </a:t>
            </a:r>
            <a:r>
              <a:rPr lang="ru-RU" sz="1400" b="1" dirty="0" smtClean="0"/>
              <a:t>ПФИ</a:t>
            </a:r>
          </a:p>
          <a:p>
            <a:pPr algn="just"/>
            <a:endParaRPr lang="ru-RU" sz="1400" b="1" dirty="0" smtClean="0"/>
          </a:p>
          <a:p>
            <a:pPr marL="346075" indent="-342900" algn="just">
              <a:buAutoNum type="arabicParenR"/>
            </a:pPr>
            <a:r>
              <a:rPr lang="ru-RU" sz="1400" dirty="0" smtClean="0"/>
              <a:t>Формируется </a:t>
            </a:r>
            <a:r>
              <a:rPr lang="ru-RU" sz="1400" dirty="0"/>
              <a:t>с целью отражения обязательств по сделкам ПФИ и обязательств по </a:t>
            </a:r>
            <a:r>
              <a:rPr lang="ru-RU" sz="1400" dirty="0" smtClean="0"/>
              <a:t> уплате </a:t>
            </a:r>
            <a:r>
              <a:rPr lang="ru-RU" sz="1400" dirty="0"/>
              <a:t>вариационной </a:t>
            </a:r>
            <a:r>
              <a:rPr lang="ru-RU" sz="1400" dirty="0" smtClean="0"/>
              <a:t>маржи</a:t>
            </a:r>
            <a:endParaRPr lang="en-US" sz="1400" dirty="0"/>
          </a:p>
          <a:p>
            <a:pPr algn="just"/>
            <a:r>
              <a:rPr lang="ru-RU" sz="1400" dirty="0" smtClean="0"/>
              <a:t>2)     В отчете отражаются следующие обязательства:</a:t>
            </a:r>
          </a:p>
          <a:p>
            <a:pPr marL="630238" indent="-274638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по сделкам ПФИ </a:t>
            </a:r>
          </a:p>
          <a:p>
            <a:pPr marL="630238" indent="-274638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по </a:t>
            </a:r>
            <a:r>
              <a:rPr lang="ru-RU" sz="1400" dirty="0"/>
              <a:t>фьючерсным </a:t>
            </a:r>
            <a:r>
              <a:rPr lang="ru-RU" sz="1400" dirty="0" smtClean="0"/>
              <a:t>и своп (2-ая часть) контрактам «</a:t>
            </a:r>
            <a:r>
              <a:rPr lang="ru-RU" sz="1400" dirty="0" err="1" smtClean="0"/>
              <a:t>посделочно</a:t>
            </a:r>
            <a:r>
              <a:rPr lang="ru-RU" sz="1400" dirty="0" smtClean="0"/>
              <a:t>»</a:t>
            </a:r>
          </a:p>
          <a:p>
            <a:pPr marL="346075" indent="-342900" algn="just">
              <a:buFont typeface="+mj-lt"/>
              <a:buAutoNum type="arabicParenR" startAt="3"/>
            </a:pPr>
            <a:r>
              <a:rPr lang="ru-RU" sz="1400" dirty="0"/>
              <a:t>Отчет формируется ежедневно в ходе клиринговой сессии, проводимой на Валютном рынке до начала </a:t>
            </a:r>
            <a:r>
              <a:rPr lang="ru-RU" sz="1400" dirty="0" smtClean="0"/>
              <a:t>торгов</a:t>
            </a:r>
          </a:p>
          <a:p>
            <a:pPr marL="346075" indent="-342900" algn="just">
              <a:buFont typeface="+mj-lt"/>
              <a:buAutoNum type="arabicParenR" startAt="3"/>
            </a:pPr>
            <a:endParaRPr lang="ru-RU" sz="1400" dirty="0" smtClean="0"/>
          </a:p>
          <a:p>
            <a:pPr marL="346075" indent="-342900" algn="just">
              <a:buFont typeface="+mj-lt"/>
              <a:buAutoNum type="arabicParenR" startAt="3"/>
            </a:pPr>
            <a:r>
              <a:rPr lang="ru-RU" sz="1400" dirty="0" smtClean="0"/>
              <a:t>По </a:t>
            </a:r>
            <a:r>
              <a:rPr lang="ru-RU" sz="1400" dirty="0"/>
              <a:t>фьючерсным и своп (2-ая часть) контрактам обязательства отражаются в </a:t>
            </a:r>
            <a:r>
              <a:rPr lang="ru-RU" sz="1400" dirty="0" smtClean="0"/>
              <a:t>отчетах:</a:t>
            </a:r>
          </a:p>
          <a:p>
            <a:pPr marL="3175" algn="just"/>
            <a:r>
              <a:rPr lang="ru-RU" sz="1400" dirty="0" smtClean="0"/>
              <a:t> 	</a:t>
            </a:r>
            <a:r>
              <a:rPr lang="ru-RU" sz="1400" b="1" dirty="0" smtClean="0"/>
              <a:t>ССХ04 </a:t>
            </a:r>
            <a:r>
              <a:rPr lang="ru-RU" sz="1400" dirty="0" smtClean="0"/>
              <a:t>(</a:t>
            </a:r>
            <a:r>
              <a:rPr lang="ru-RU" sz="1400" dirty="0"/>
              <a:t>Биржевое </a:t>
            </a:r>
            <a:r>
              <a:rPr lang="ru-RU" sz="1400" dirty="0" smtClean="0"/>
              <a:t>свидетельство)</a:t>
            </a:r>
          </a:p>
          <a:p>
            <a:pPr marL="3175" algn="just"/>
            <a:r>
              <a:rPr lang="ru-RU" sz="1400" b="1" dirty="0" smtClean="0"/>
              <a:t>	ССХ04А </a:t>
            </a:r>
            <a:r>
              <a:rPr lang="ru-RU" sz="1400" dirty="0" smtClean="0"/>
              <a:t>(</a:t>
            </a:r>
            <a:r>
              <a:rPr lang="ru-RU" sz="1400" dirty="0"/>
              <a:t>Биржевое свидетельство по итогам Дополнительной </a:t>
            </a:r>
            <a:r>
              <a:rPr lang="ru-RU" sz="1400" dirty="0" smtClean="0"/>
              <a:t>сессии)</a:t>
            </a:r>
          </a:p>
          <a:p>
            <a:pPr marL="3175" indent="357188" algn="just"/>
            <a:r>
              <a:rPr lang="ru-RU" sz="1400" dirty="0" smtClean="0"/>
              <a:t>Отчеты предоставляются </a:t>
            </a:r>
            <a:r>
              <a:rPr lang="ru-RU" sz="1400" dirty="0"/>
              <a:t>в дату </a:t>
            </a:r>
            <a:r>
              <a:rPr lang="ru-RU" sz="1400" dirty="0" smtClean="0"/>
              <a:t>исполнения</a:t>
            </a:r>
          </a:p>
          <a:p>
            <a:pPr marL="3175" indent="357188" algn="just"/>
            <a:endParaRPr lang="ru-RU" sz="1400" dirty="0"/>
          </a:p>
          <a:p>
            <a:pPr marL="346075" indent="-342900" algn="just">
              <a:buAutoNum type="arabicParenR" startAt="5"/>
            </a:pPr>
            <a:r>
              <a:rPr lang="ru-RU" sz="1400" dirty="0" smtClean="0"/>
              <a:t>Сделки ПФИ в отчет </a:t>
            </a:r>
            <a:r>
              <a:rPr lang="ru-RU" sz="1400" b="1" dirty="0" smtClean="0"/>
              <a:t>ССХ05 </a:t>
            </a:r>
            <a:r>
              <a:rPr lang="ru-RU" sz="1400" dirty="0"/>
              <a:t>(</a:t>
            </a:r>
            <a:r>
              <a:rPr lang="ru-RU" sz="1400" dirty="0" smtClean="0"/>
              <a:t>Отчет </a:t>
            </a:r>
            <a:r>
              <a:rPr lang="ru-RU" sz="1400" dirty="0"/>
              <a:t>об </a:t>
            </a:r>
            <a:r>
              <a:rPr lang="ru-RU" sz="1400" dirty="0" smtClean="0"/>
              <a:t>обязательствах) не попадают,</a:t>
            </a:r>
          </a:p>
          <a:p>
            <a:pPr marL="355600" indent="4763" algn="just"/>
            <a:r>
              <a:rPr lang="ru-RU" sz="1400" dirty="0"/>
              <a:t>в</a:t>
            </a:r>
            <a:r>
              <a:rPr lang="ru-RU" sz="1400" dirty="0" smtClean="0"/>
              <a:t> отчет включаются сделки </a:t>
            </a:r>
            <a:r>
              <a:rPr lang="en-US" sz="1400" dirty="0" smtClean="0"/>
              <a:t>SWAP </a:t>
            </a:r>
            <a:r>
              <a:rPr lang="ru-RU" sz="1400" dirty="0" smtClean="0"/>
              <a:t>и </a:t>
            </a:r>
            <a:r>
              <a:rPr lang="en-US" sz="1400" dirty="0" smtClean="0"/>
              <a:t>FWD</a:t>
            </a:r>
            <a:r>
              <a:rPr lang="ru-RU" sz="1400" dirty="0" smtClean="0"/>
              <a:t>, не являющиеся ПФИ, заключаемые на валютном рынке до даты изменения юридической модели сделок со сроком исполнения Т+3 и </a:t>
            </a:r>
            <a:r>
              <a:rPr lang="ru-RU" sz="1400" dirty="0" smtClean="0"/>
              <a:t>более</a:t>
            </a:r>
            <a:endParaRPr lang="ru-RU" sz="1400" dirty="0" smtClean="0"/>
          </a:p>
          <a:p>
            <a:pPr marL="3175" algn="just"/>
            <a:endParaRPr lang="ru-RU" sz="1400" dirty="0"/>
          </a:p>
          <a:p>
            <a:pPr marL="3175" algn="just"/>
            <a:endParaRPr lang="ru-RU" sz="1400" dirty="0"/>
          </a:p>
          <a:p>
            <a:pPr marL="346075" indent="9525" algn="just">
              <a:buFont typeface="Arial" panose="020B0604020202020204" pitchFamily="34" charset="0"/>
              <a:buChar char="•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544924551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- CNY декабрь 2012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scow Exchange">
    <a:dk1>
      <a:srgbClr val="000000"/>
    </a:dk1>
    <a:lt1>
      <a:sysClr val="window" lastClr="FFFFFF"/>
    </a:lt1>
    <a:dk2>
      <a:srgbClr val="58645E"/>
    </a:dk2>
    <a:lt2>
      <a:srgbClr val="E6E6E6"/>
    </a:lt2>
    <a:accent1>
      <a:srgbClr val="C60C30"/>
    </a:accent1>
    <a:accent2>
      <a:srgbClr val="ED1D24"/>
    </a:accent2>
    <a:accent3>
      <a:srgbClr val="6EB478"/>
    </a:accent3>
    <a:accent4>
      <a:srgbClr val="2D87C3"/>
    </a:accent4>
    <a:accent5>
      <a:srgbClr val="78CDE6"/>
    </a:accent5>
    <a:accent6>
      <a:srgbClr val="FFA519"/>
    </a:accent6>
    <a:hlink>
      <a:srgbClr val="00007F"/>
    </a:hlink>
    <a:folHlink>
      <a:srgbClr val="63242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46AE59D714A33448C879F6EED7C13EF" ma:contentTypeVersion="0" ma:contentTypeDescription="Создание документа." ma:contentTypeScope="" ma:versionID="51d16541a83fe4bdd53d9c73fa891021">
  <xsd:schema xmlns:xsd="http://www.w3.org/2001/XMLSchema" xmlns:xs="http://www.w3.org/2001/XMLSchema" xmlns:p="http://schemas.microsoft.com/office/2006/metadata/properties" xmlns:ns2="5c2cd6fe-a789-4745-9d50-c055d8f1627e" targetNamespace="http://schemas.microsoft.com/office/2006/metadata/properties" ma:root="true" ma:fieldsID="eb6df43a550ff08c15757511108e667f" ns2:_="">
    <xsd:import namespace="5c2cd6fe-a789-4745-9d50-c055d8f162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cd6fe-a789-4745-9d50-c055d8f162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EB893F4-D8D2-41FF-AF32-FAB266AA8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cd6fe-a789-4745-9d50-c055d8f162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66ECF3-F9D6-4AAA-BD5F-C137544709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4A6F6C-CCBE-4D1C-9371-9CC01812BC2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88B4BFD-D6D8-4DB1-BC43-813888619564}">
  <ds:schemaRefs>
    <ds:schemaRef ds:uri="http://schemas.microsoft.com/office/2006/documentManagement/types"/>
    <ds:schemaRef ds:uri="5c2cd6fe-a789-4745-9d50-c055d8f1627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32755</TotalTime>
  <Words>1012</Words>
  <Application>Microsoft Office PowerPoint</Application>
  <PresentationFormat>Экран (4:3)</PresentationFormat>
  <Paragraphs>140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 - CNY декабрь 2012</vt:lpstr>
      <vt:lpstr>Май 2014 г. Москва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frolov</dc:creator>
  <cp:lastModifiedBy>Лукашенко Елена Сергеевна</cp:lastModifiedBy>
  <cp:revision>615</cp:revision>
  <cp:lastPrinted>2014-05-15T07:25:30Z</cp:lastPrinted>
  <dcterms:created xsi:type="dcterms:W3CDTF">2012-12-19T13:14:19Z</dcterms:created>
  <dcterms:modified xsi:type="dcterms:W3CDTF">2014-05-15T09:20:12Z</dcterms:modified>
</cp:coreProperties>
</file>